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71" r:id="rId2"/>
    <p:sldId id="412" r:id="rId3"/>
    <p:sldId id="416" r:id="rId4"/>
    <p:sldId id="415" r:id="rId5"/>
    <p:sldId id="414" r:id="rId6"/>
    <p:sldId id="408" r:id="rId7"/>
    <p:sldId id="407" r:id="rId8"/>
    <p:sldId id="413" r:id="rId9"/>
    <p:sldId id="405" r:id="rId10"/>
    <p:sldId id="418" r:id="rId11"/>
    <p:sldId id="346" r:id="rId12"/>
  </p:sldIdLst>
  <p:sldSz cx="12192000" cy="6858000"/>
  <p:notesSz cx="6735763" cy="98663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8"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A0C7"/>
    <a:srgbClr val="DF0A1F"/>
    <a:srgbClr val="DA2A32"/>
    <a:srgbClr val="79B3CF"/>
    <a:srgbClr val="F45F6B"/>
    <a:srgbClr val="4DBE78"/>
    <a:srgbClr val="47BF76"/>
    <a:srgbClr val="77B3D0"/>
    <a:srgbClr val="60B15D"/>
    <a:srgbClr val="F535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87" autoAdjust="0"/>
    <p:restoredTop sz="73585" autoAdjust="0"/>
  </p:normalViewPr>
  <p:slideViewPr>
    <p:cSldViewPr snapToGrid="0">
      <p:cViewPr varScale="1">
        <p:scale>
          <a:sx n="78" d="100"/>
          <a:sy n="78" d="100"/>
        </p:scale>
        <p:origin x="1560" y="90"/>
      </p:cViewPr>
      <p:guideLst>
        <p:guide orient="horz" pos="368"/>
        <p:guide pos="38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21B7B56A-836A-F047-AC77-E054358AD8BB}" type="datetimeFigureOut">
              <a:rPr lang="en-US" smtClean="0"/>
              <a:t>9/6/2018</a:t>
            </a:fld>
            <a:endParaRPr lang="en-US" dirty="0"/>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12CE85EA-A19D-374D-8A1B-9CEE347FE929}" type="slidenum">
              <a:rPr lang="en-US" smtClean="0"/>
              <a:t>‹nr.›</a:t>
            </a:fld>
            <a:endParaRPr lang="en-US" dirty="0"/>
          </a:p>
        </p:txBody>
      </p:sp>
    </p:spTree>
    <p:extLst>
      <p:ext uri="{BB962C8B-B14F-4D97-AF65-F5344CB8AC3E}">
        <p14:creationId xmlns:p14="http://schemas.microsoft.com/office/powerpoint/2010/main" val="1269643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12CE85EA-A19D-374D-8A1B-9CEE347FE929}" type="slidenum">
              <a:rPr lang="en-US" smtClean="0"/>
              <a:t>1</a:t>
            </a:fld>
            <a:endParaRPr lang="en-US" dirty="0"/>
          </a:p>
        </p:txBody>
      </p:sp>
    </p:spTree>
    <p:extLst>
      <p:ext uri="{BB962C8B-B14F-4D97-AF65-F5344CB8AC3E}">
        <p14:creationId xmlns:p14="http://schemas.microsoft.com/office/powerpoint/2010/main" val="1763954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CE85EA-A19D-374D-8A1B-9CEE347FE929}"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85027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2CE85EA-A19D-374D-8A1B-9CEE347FE929}"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157223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CE85EA-A19D-374D-8A1B-9CEE347FE929}"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783299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CE85EA-A19D-374D-8A1B-9CEE347FE929}"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585305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12CE85EA-A19D-374D-8A1B-9CEE347FE929}"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879577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baseline="0" noProof="0" dirty="0" smtClean="0"/>
          </a:p>
        </p:txBody>
      </p:sp>
      <p:sp>
        <p:nvSpPr>
          <p:cNvPr id="4" name="Slide Number Placeholder 3"/>
          <p:cNvSpPr>
            <a:spLocks noGrp="1"/>
          </p:cNvSpPr>
          <p:nvPr>
            <p:ph type="sldNum" sz="quarter" idx="10"/>
          </p:nvPr>
        </p:nvSpPr>
        <p:spPr/>
        <p:txBody>
          <a:bodyPr/>
          <a:lstStyle/>
          <a:p>
            <a:fld id="{12CE85EA-A19D-374D-8A1B-9CEE347FE929}"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553901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aseline="0" noProof="0" dirty="0" smtClean="0"/>
          </a:p>
        </p:txBody>
      </p:sp>
      <p:sp>
        <p:nvSpPr>
          <p:cNvPr id="4" name="Pladsholder til slidenummer 3"/>
          <p:cNvSpPr>
            <a:spLocks noGrp="1"/>
          </p:cNvSpPr>
          <p:nvPr>
            <p:ph type="sldNum" sz="quarter" idx="10"/>
          </p:nvPr>
        </p:nvSpPr>
        <p:spPr/>
        <p:txBody>
          <a:bodyPr/>
          <a:lstStyle/>
          <a:p>
            <a:fld id="{12CE85EA-A19D-374D-8A1B-9CEE347FE929}" type="slidenum">
              <a:rPr lang="en-US" smtClean="0"/>
              <a:t>8</a:t>
            </a:fld>
            <a:endParaRPr lang="en-US" dirty="0"/>
          </a:p>
        </p:txBody>
      </p:sp>
    </p:spTree>
    <p:extLst>
      <p:ext uri="{BB962C8B-B14F-4D97-AF65-F5344CB8AC3E}">
        <p14:creationId xmlns:p14="http://schemas.microsoft.com/office/powerpoint/2010/main" val="3465508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baseline="0" noProof="0" dirty="0" smtClean="0"/>
          </a:p>
        </p:txBody>
      </p:sp>
      <p:sp>
        <p:nvSpPr>
          <p:cNvPr id="4" name="Slide Number Placeholder 3"/>
          <p:cNvSpPr>
            <a:spLocks noGrp="1"/>
          </p:cNvSpPr>
          <p:nvPr>
            <p:ph type="sldNum" sz="quarter" idx="10"/>
          </p:nvPr>
        </p:nvSpPr>
        <p:spPr/>
        <p:txBody>
          <a:bodyPr/>
          <a:lstStyle/>
          <a:p>
            <a:fld id="{12CE85EA-A19D-374D-8A1B-9CEE347FE929}"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3458921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CE85EA-A19D-374D-8A1B-9CEE347FE929}" type="slidenum">
              <a:rPr lang="en-US" smtClean="0"/>
              <a:t>10</a:t>
            </a:fld>
            <a:endParaRPr lang="en-US"/>
          </a:p>
        </p:txBody>
      </p:sp>
    </p:spTree>
    <p:extLst>
      <p:ext uri="{BB962C8B-B14F-4D97-AF65-F5344CB8AC3E}">
        <p14:creationId xmlns:p14="http://schemas.microsoft.com/office/powerpoint/2010/main" val="848749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12CE85EA-A19D-374D-8A1B-9CEE347FE929}" type="slidenum">
              <a:rPr lang="en-US" smtClean="0"/>
              <a:t>11</a:t>
            </a:fld>
            <a:endParaRPr lang="en-US" dirty="0"/>
          </a:p>
        </p:txBody>
      </p:sp>
    </p:spTree>
    <p:extLst>
      <p:ext uri="{BB962C8B-B14F-4D97-AF65-F5344CB8AC3E}">
        <p14:creationId xmlns:p14="http://schemas.microsoft.com/office/powerpoint/2010/main" val="3735438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a:p>
        </p:txBody>
      </p:sp>
      <p:sp>
        <p:nvSpPr>
          <p:cNvPr id="4" name="Date Placeholder 3"/>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Date Placeholder 4"/>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i master</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8" name="Footer Placeholder 7"/>
          <p:cNvSpPr>
            <a:spLocks noGrp="1"/>
          </p:cNvSpPr>
          <p:nvPr>
            <p:ph type="ftr" sz="quarter" idx="11"/>
          </p:nvPr>
        </p:nvSpPr>
        <p:spPr/>
        <p:txBody>
          <a:bodyPr/>
          <a:lstStyle/>
          <a:p>
            <a:endParaRPr lang="da-DK" dirty="0"/>
          </a:p>
        </p:txBody>
      </p:sp>
      <p:sp>
        <p:nvSpPr>
          <p:cNvPr id="9" name="Slide Number Placeholder 8"/>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3" name="Date Placeholder 2"/>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4" name="Footer Placeholder 3"/>
          <p:cNvSpPr>
            <a:spLocks noGrp="1"/>
          </p:cNvSpPr>
          <p:nvPr>
            <p:ph type="ftr" sz="quarter" idx="11"/>
          </p:nvPr>
        </p:nvSpPr>
        <p:spPr/>
        <p:txBody>
          <a:bodyPr/>
          <a:lstStyle/>
          <a:p>
            <a:endParaRPr lang="da-DK" dirty="0"/>
          </a:p>
        </p:txBody>
      </p:sp>
      <p:sp>
        <p:nvSpPr>
          <p:cNvPr id="5" name="Slide Number Placeholder 4"/>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3" name="Footer Placeholder 2"/>
          <p:cNvSpPr>
            <a:spLocks noGrp="1"/>
          </p:cNvSpPr>
          <p:nvPr>
            <p:ph type="ftr" sz="quarter" idx="11"/>
          </p:nvPr>
        </p:nvSpPr>
        <p:spPr/>
        <p:txBody>
          <a:bodyPr/>
          <a:lstStyle/>
          <a:p>
            <a:endParaRPr lang="da-DK" dirty="0"/>
          </a:p>
        </p:txBody>
      </p:sp>
      <p:sp>
        <p:nvSpPr>
          <p:cNvPr id="4" name="Slide Number Placeholder 3"/>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Date Placeholder 4"/>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Date Placeholder 4"/>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3" name="Vertical Text Placeholder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i master</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186A4D63-FA15-40B7-8820-3E2A78FF5494}" type="datetimeFigureOut">
              <a:rPr lang="da-DK" smtClean="0"/>
              <a:t>06-09-2018</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4FEE1B02-BE2D-45FE-944D-850CEC11B887}" type="slidenum">
              <a:rPr lang="da-DK" smtClean="0"/>
              <a:t>‹nr.›</a:t>
            </a:fld>
            <a:endParaRPr lang="da-DK"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6A4D63-FA15-40B7-8820-3E2A78FF5494}" type="datetimeFigureOut">
              <a:rPr lang="da-DK" smtClean="0"/>
              <a:t>06-09-2018</a:t>
            </a:fld>
            <a:endParaRPr lang="da-DK"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EE1B02-BE2D-45FE-944D-850CEC11B887}" type="slidenum">
              <a:rPr lang="da-DK" smtClean="0"/>
              <a:t>‹nr.›</a:t>
            </a:fld>
            <a:endParaRPr lang="da-DK" dirty="0"/>
          </a:p>
        </p:txBody>
      </p:sp>
    </p:spTree>
    <p:extLst>
      <p:ext uri="{BB962C8B-B14F-4D97-AF65-F5344CB8AC3E}">
        <p14:creationId xmlns:p14="http://schemas.microsoft.com/office/powerpoint/2010/main" val="3208977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emf"/><Relationship Id="rId5" Type="http://schemas.openxmlformats.org/officeDocument/2006/relationships/image" Target="../media/image6.emf"/><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7" name="Rectangle 16"/>
          <p:cNvSpPr/>
          <p:nvPr/>
        </p:nvSpPr>
        <p:spPr>
          <a:xfrm>
            <a:off x="0" y="0"/>
            <a:ext cx="12192001" cy="6858000"/>
          </a:xfrm>
          <a:prstGeom prst="rect">
            <a:avLst/>
          </a:prstGeom>
          <a:gradFill>
            <a:gsLst>
              <a:gs pos="99000">
                <a:srgbClr val="C00000">
                  <a:alpha val="90000"/>
                </a:srgbClr>
              </a:gs>
              <a:gs pos="0">
                <a:srgbClr val="FF1E23">
                  <a:alpha val="90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 name="TextBox 10"/>
          <p:cNvSpPr txBox="1"/>
          <p:nvPr/>
        </p:nvSpPr>
        <p:spPr>
          <a:xfrm>
            <a:off x="0" y="906437"/>
            <a:ext cx="12192000" cy="1323439"/>
          </a:xfrm>
          <a:prstGeom prst="rect">
            <a:avLst/>
          </a:prstGeom>
          <a:noFill/>
        </p:spPr>
        <p:txBody>
          <a:bodyPr wrap="square" rtlCol="0">
            <a:spAutoFit/>
          </a:bodyPr>
          <a:lstStyle/>
          <a:p>
            <a:pPr algn="ctr"/>
            <a:r>
              <a:rPr lang="da-DK" sz="2000" b="1" dirty="0">
                <a:solidFill>
                  <a:schemeClr val="bg1"/>
                </a:solidFill>
                <a:latin typeface="FoundrySansLight" pitchFamily="2" charset="0"/>
                <a:ea typeface="FoundrySans-Normal" charset="0"/>
                <a:cs typeface="FoundrySans-Normal" charset="0"/>
              </a:rPr>
              <a:t>Kræftens Bekæmpelses </a:t>
            </a:r>
            <a:r>
              <a:rPr lang="da-DK" sz="2000" b="1" dirty="0" smtClean="0">
                <a:solidFill>
                  <a:schemeClr val="bg1"/>
                </a:solidFill>
                <a:latin typeface="FoundrySansLight" pitchFamily="2" charset="0"/>
                <a:ea typeface="FoundrySans-Normal" charset="0"/>
                <a:cs typeface="FoundrySans-Normal" charset="0"/>
              </a:rPr>
              <a:t> nye</a:t>
            </a:r>
            <a:endParaRPr lang="da-DK" sz="2000" b="1" dirty="0">
              <a:solidFill>
                <a:schemeClr val="bg1"/>
              </a:solidFill>
              <a:latin typeface="FoundrySansLight" pitchFamily="2" charset="0"/>
              <a:ea typeface="FoundrySans-Normal" charset="0"/>
              <a:cs typeface="FoundrySans-Normal" charset="0"/>
            </a:endParaRPr>
          </a:p>
          <a:p>
            <a:pPr algn="ctr"/>
            <a:r>
              <a:rPr lang="da-DK" sz="4000" b="1" dirty="0" smtClean="0">
                <a:solidFill>
                  <a:schemeClr val="bg1"/>
                </a:solidFill>
                <a:latin typeface="FoundrySansDemi" pitchFamily="2" charset="0"/>
                <a:ea typeface="FoundrySans-Normal" charset="0"/>
                <a:cs typeface="FoundrySans-Normal" charset="0"/>
              </a:rPr>
              <a:t>VÆRDIGRUNDLAG</a:t>
            </a:r>
            <a:endParaRPr lang="da-DK" sz="4000" b="1" dirty="0">
              <a:solidFill>
                <a:schemeClr val="bg1"/>
              </a:solidFill>
              <a:latin typeface="FoundrySansDemi" pitchFamily="2" charset="0"/>
              <a:ea typeface="FoundrySans-Normal" charset="0"/>
              <a:cs typeface="FoundrySans-Normal" charset="0"/>
            </a:endParaRPr>
          </a:p>
          <a:p>
            <a:pPr marL="342900" indent="-342900" algn="ctr">
              <a:buFontTx/>
              <a:buChar char="-"/>
            </a:pPr>
            <a:endParaRPr lang="da-DK" sz="2000" dirty="0">
              <a:solidFill>
                <a:schemeClr val="bg1"/>
              </a:solidFill>
              <a:latin typeface="FoundrySans-Normal" charset="0"/>
              <a:ea typeface="FoundrySans-Normal" charset="0"/>
              <a:cs typeface="FoundrySans-Normal"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43744" y="6079136"/>
            <a:ext cx="519205" cy="519205"/>
          </a:xfrm>
          <a:prstGeom prst="rect">
            <a:avLst/>
          </a:prstGeom>
          <a:effectLst>
            <a:outerShdw blurRad="63500" sx="88000" sy="88000" algn="ctr" rotWithShape="0">
              <a:prstClr val="black">
                <a:alpha val="40000"/>
              </a:prstClr>
            </a:outerShdw>
          </a:effectLst>
        </p:spPr>
      </p:pic>
      <p:sp>
        <p:nvSpPr>
          <p:cNvPr id="6" name="Tekstfelt 8">
            <a:extLst>
              <a:ext uri="{FF2B5EF4-FFF2-40B4-BE49-F238E27FC236}">
                <a16:creationId xmlns:a16="http://schemas.microsoft.com/office/drawing/2014/main" id="{C101D25F-9DFD-D244-8365-237A96D13997}"/>
              </a:ext>
            </a:extLst>
          </p:cNvPr>
          <p:cNvSpPr txBox="1"/>
          <p:nvPr/>
        </p:nvSpPr>
        <p:spPr>
          <a:xfrm>
            <a:off x="3534310" y="6115972"/>
            <a:ext cx="5208997" cy="307777"/>
          </a:xfrm>
          <a:prstGeom prst="rect">
            <a:avLst/>
          </a:prstGeom>
          <a:noFill/>
        </p:spPr>
        <p:txBody>
          <a:bodyPr wrap="square" rtlCol="0">
            <a:spAutoFit/>
          </a:bodyPr>
          <a:lstStyle/>
          <a:p>
            <a:pPr algn="ctr"/>
            <a:r>
              <a:rPr lang="da-DK" sz="1400" dirty="0" smtClean="0">
                <a:solidFill>
                  <a:schemeClr val="bg1"/>
                </a:solidFill>
                <a:latin typeface="FoundrySans-Normal" charset="0"/>
                <a:ea typeface="FoundrySans-Normal" charset="0"/>
                <a:cs typeface="FoundrySans-Normal" charset="0"/>
              </a:rPr>
              <a:t>HUS-møde 5.september 2018</a:t>
            </a:r>
            <a:endParaRPr lang="da-DK" sz="1400" dirty="0">
              <a:solidFill>
                <a:schemeClr val="bg1"/>
              </a:solidFill>
              <a:latin typeface="FoundrySans-Normal" charset="0"/>
              <a:ea typeface="FoundrySans-Normal" charset="0"/>
              <a:cs typeface="FoundrySans-Normal" charset="0"/>
            </a:endParaRPr>
          </a:p>
        </p:txBody>
      </p:sp>
      <p:pic>
        <p:nvPicPr>
          <p:cNvPr id="2" name="Picture 1">
            <a:extLst>
              <a:ext uri="{FF2B5EF4-FFF2-40B4-BE49-F238E27FC236}">
                <a16:creationId xmlns:a16="http://schemas.microsoft.com/office/drawing/2014/main" id="{56A32DD1-6A74-5C4A-AA76-5E38E5E810BE}"/>
              </a:ext>
            </a:extLst>
          </p:cNvPr>
          <p:cNvPicPr>
            <a:picLocks noChangeAspect="1"/>
          </p:cNvPicPr>
          <p:nvPr/>
        </p:nvPicPr>
        <p:blipFill>
          <a:blip r:embed="rId5"/>
          <a:stretch>
            <a:fillRect/>
          </a:stretch>
        </p:blipFill>
        <p:spPr>
          <a:xfrm>
            <a:off x="4054503" y="2384187"/>
            <a:ext cx="4082995" cy="3023076"/>
          </a:xfrm>
          <a:prstGeom prst="rect">
            <a:avLst/>
          </a:prstGeom>
        </p:spPr>
      </p:pic>
    </p:spTree>
    <p:extLst>
      <p:ext uri="{BB962C8B-B14F-4D97-AF65-F5344CB8AC3E}">
        <p14:creationId xmlns:p14="http://schemas.microsoft.com/office/powerpoint/2010/main" val="2238446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C3813F05-8EA6-C249-A9A5-BF0DFCBDAAED}"/>
              </a:ext>
            </a:extLst>
          </p:cNvPr>
          <p:cNvSpPr/>
          <p:nvPr/>
        </p:nvSpPr>
        <p:spPr>
          <a:xfrm>
            <a:off x="-11015" y="3136588"/>
            <a:ext cx="12211049" cy="3755133"/>
          </a:xfrm>
          <a:custGeom>
            <a:avLst/>
            <a:gdLst>
              <a:gd name="connsiteX0" fmla="*/ 0 w 12192000"/>
              <a:gd name="connsiteY0" fmla="*/ 0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0 h 1803400"/>
              <a:gd name="connsiteX0" fmla="*/ 0 w 12192000"/>
              <a:gd name="connsiteY0" fmla="*/ 615142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615142 h 1803400"/>
              <a:gd name="connsiteX0" fmla="*/ 0 w 12192000"/>
              <a:gd name="connsiteY0" fmla="*/ 615142 h 1803400"/>
              <a:gd name="connsiteX1" fmla="*/ 12192000 w 12192000"/>
              <a:gd name="connsiteY1" fmla="*/ 0 h 1803400"/>
              <a:gd name="connsiteX2" fmla="*/ 11927595 w 12192000"/>
              <a:gd name="connsiteY2" fmla="*/ 816788 h 1803400"/>
              <a:gd name="connsiteX3" fmla="*/ 0 w 12192000"/>
              <a:gd name="connsiteY3" fmla="*/ 1803400 h 1803400"/>
              <a:gd name="connsiteX4" fmla="*/ 0 w 12192000"/>
              <a:gd name="connsiteY4" fmla="*/ 615142 h 1803400"/>
              <a:gd name="connsiteX0" fmla="*/ 0 w 12192000"/>
              <a:gd name="connsiteY0" fmla="*/ 615142 h 995091"/>
              <a:gd name="connsiteX1" fmla="*/ 12192000 w 12192000"/>
              <a:gd name="connsiteY1" fmla="*/ 0 h 995091"/>
              <a:gd name="connsiteX2" fmla="*/ 11927595 w 12192000"/>
              <a:gd name="connsiteY2" fmla="*/ 816788 h 995091"/>
              <a:gd name="connsiteX3" fmla="*/ 716097 w 12192000"/>
              <a:gd name="connsiteY3" fmla="*/ 995091 h 995091"/>
              <a:gd name="connsiteX4" fmla="*/ 0 w 12192000"/>
              <a:gd name="connsiteY4" fmla="*/ 615142 h 995091"/>
              <a:gd name="connsiteX0" fmla="*/ 11016 w 12203016"/>
              <a:gd name="connsiteY0" fmla="*/ 615142 h 1012921"/>
              <a:gd name="connsiteX1" fmla="*/ 12203016 w 12203016"/>
              <a:gd name="connsiteY1" fmla="*/ 0 h 1012921"/>
              <a:gd name="connsiteX2" fmla="*/ 11938611 w 12203016"/>
              <a:gd name="connsiteY2" fmla="*/ 816788 h 1012921"/>
              <a:gd name="connsiteX3" fmla="*/ 0 w 12203016"/>
              <a:gd name="connsiteY3" fmla="*/ 1012921 h 1012921"/>
              <a:gd name="connsiteX4" fmla="*/ 11016 w 12203016"/>
              <a:gd name="connsiteY4" fmla="*/ 615142 h 1012921"/>
              <a:gd name="connsiteX0" fmla="*/ 11016 w 12203016"/>
              <a:gd name="connsiteY0" fmla="*/ 615142 h 1012921"/>
              <a:gd name="connsiteX1" fmla="*/ 12203016 w 12203016"/>
              <a:gd name="connsiteY1" fmla="*/ 0 h 1012921"/>
              <a:gd name="connsiteX2" fmla="*/ 12191999 w 12203016"/>
              <a:gd name="connsiteY2" fmla="*/ 1006979 h 1012921"/>
              <a:gd name="connsiteX3" fmla="*/ 0 w 12203016"/>
              <a:gd name="connsiteY3" fmla="*/ 1012921 h 1012921"/>
              <a:gd name="connsiteX4" fmla="*/ 11016 w 12203016"/>
              <a:gd name="connsiteY4" fmla="*/ 615142 h 1012921"/>
              <a:gd name="connsiteX0" fmla="*/ 11016 w 12258674"/>
              <a:gd name="connsiteY0" fmla="*/ 615142 h 1012921"/>
              <a:gd name="connsiteX1" fmla="*/ 12203016 w 12258674"/>
              <a:gd name="connsiteY1" fmla="*/ 0 h 1012921"/>
              <a:gd name="connsiteX2" fmla="*/ 12258674 w 12258674"/>
              <a:gd name="connsiteY2" fmla="*/ 1009548 h 1012921"/>
              <a:gd name="connsiteX3" fmla="*/ 0 w 12258674"/>
              <a:gd name="connsiteY3" fmla="*/ 1012921 h 1012921"/>
              <a:gd name="connsiteX4" fmla="*/ 11016 w 12258674"/>
              <a:gd name="connsiteY4" fmla="*/ 615142 h 1012921"/>
              <a:gd name="connsiteX0" fmla="*/ 11016 w 12203016"/>
              <a:gd name="connsiteY0" fmla="*/ 615142 h 1012921"/>
              <a:gd name="connsiteX1" fmla="*/ 12203016 w 12203016"/>
              <a:gd name="connsiteY1" fmla="*/ 0 h 1012921"/>
              <a:gd name="connsiteX2" fmla="*/ 10896599 w 12203016"/>
              <a:gd name="connsiteY2" fmla="*/ 976147 h 1012921"/>
              <a:gd name="connsiteX3" fmla="*/ 0 w 12203016"/>
              <a:gd name="connsiteY3" fmla="*/ 1012921 h 1012921"/>
              <a:gd name="connsiteX4" fmla="*/ 11016 w 12203016"/>
              <a:gd name="connsiteY4" fmla="*/ 615142 h 1012921"/>
              <a:gd name="connsiteX0" fmla="*/ 11016 w 12211049"/>
              <a:gd name="connsiteY0" fmla="*/ 615142 h 1012921"/>
              <a:gd name="connsiteX1" fmla="*/ 12203016 w 12211049"/>
              <a:gd name="connsiteY1" fmla="*/ 0 h 1012921"/>
              <a:gd name="connsiteX2" fmla="*/ 12211049 w 12211049"/>
              <a:gd name="connsiteY2" fmla="*/ 1001840 h 1012921"/>
              <a:gd name="connsiteX3" fmla="*/ 0 w 12211049"/>
              <a:gd name="connsiteY3" fmla="*/ 1012921 h 1012921"/>
              <a:gd name="connsiteX4" fmla="*/ 11016 w 12211049"/>
              <a:gd name="connsiteY4" fmla="*/ 615142 h 1012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049" h="1012921">
                <a:moveTo>
                  <a:pt x="11016" y="615142"/>
                </a:moveTo>
                <a:lnTo>
                  <a:pt x="12203016" y="0"/>
                </a:lnTo>
                <a:cubicBezTo>
                  <a:pt x="12205694" y="333947"/>
                  <a:pt x="12208371" y="667893"/>
                  <a:pt x="12211049" y="1001840"/>
                </a:cubicBezTo>
                <a:lnTo>
                  <a:pt x="0" y="1012921"/>
                </a:lnTo>
                <a:lnTo>
                  <a:pt x="11016" y="6151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rgbClr val="FFFFFF"/>
              </a:solidFill>
            </a:endParaRPr>
          </a:p>
        </p:txBody>
      </p: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5450" y="6219798"/>
            <a:ext cx="519205" cy="519205"/>
          </a:xfrm>
          <a:prstGeom prst="rect">
            <a:avLst/>
          </a:prstGeom>
          <a:effectLst>
            <a:outerShdw blurRad="63500" sx="88000" sy="88000" algn="ctr" rotWithShape="0">
              <a:prstClr val="black">
                <a:alpha val="40000"/>
              </a:prstClr>
            </a:outerShdw>
          </a:effectLst>
        </p:spPr>
      </p:pic>
      <p:sp>
        <p:nvSpPr>
          <p:cNvPr id="8" name="Text Placeholder 2">
            <a:extLst>
              <a:ext uri="{FF2B5EF4-FFF2-40B4-BE49-F238E27FC236}">
                <a16:creationId xmlns:a16="http://schemas.microsoft.com/office/drawing/2014/main" id="{87515E59-0E9E-2147-8D99-5C1F47A67913}"/>
              </a:ext>
            </a:extLst>
          </p:cNvPr>
          <p:cNvSpPr txBox="1">
            <a:spLocks/>
          </p:cNvSpPr>
          <p:nvPr/>
        </p:nvSpPr>
        <p:spPr>
          <a:xfrm>
            <a:off x="495608" y="506124"/>
            <a:ext cx="9210034" cy="2058946"/>
          </a:xfrm>
          <a:prstGeom prst="rect">
            <a:avLst/>
          </a:prstGeom>
        </p:spPr>
        <p:txBody>
          <a:bodyPr vert="horz" lIns="91440" tIns="45720" rIns="91440" bIns="45720" rtlCol="0" anchor="t">
            <a:noAutofit/>
          </a:bodyPr>
          <a:lstStyle>
            <a:defPPr>
              <a:defRPr lang="da-DK"/>
            </a:defPPr>
            <a:lvl1pPr marL="0" indent="0" algn="ctr" defTabSz="914400" rtl="0" eaLnBrk="1" latinLnBrk="0" hangingPunct="1">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4572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9144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3716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18288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000" dirty="0">
                <a:solidFill>
                  <a:schemeClr val="accent6"/>
                </a:solidFill>
                <a:latin typeface="FoundrySans-Normal" charset="0"/>
                <a:ea typeface="FoundrySans-Normal" charset="0"/>
                <a:cs typeface="FoundrySans-Normal" charset="0"/>
              </a:rPr>
              <a:t>Hvorfor står jeg </a:t>
            </a:r>
          </a:p>
          <a:p>
            <a:pPr algn="l"/>
            <a:r>
              <a:rPr lang="en-US" sz="4000" dirty="0">
                <a:solidFill>
                  <a:schemeClr val="accent6"/>
                </a:solidFill>
                <a:latin typeface="FoundrySans-Normal" charset="0"/>
                <a:ea typeface="FoundrySans-Normal" charset="0"/>
                <a:cs typeface="FoundrySans-Normal" charset="0"/>
              </a:rPr>
              <a:t>med en </a:t>
            </a:r>
            <a:r>
              <a:rPr lang="en-US" sz="4000" dirty="0">
                <a:solidFill>
                  <a:srgbClr val="FF0000"/>
                </a:solidFill>
                <a:latin typeface="FoundrySansDemi" pitchFamily="2" charset="0"/>
                <a:ea typeface="FoundrySans-Normal" charset="0"/>
                <a:cs typeface="FoundrySans-Normal" charset="0"/>
              </a:rPr>
              <a:t>kaffekop</a:t>
            </a:r>
            <a:r>
              <a:rPr lang="en-US" sz="4000" dirty="0">
                <a:solidFill>
                  <a:schemeClr val="accent6"/>
                </a:solidFill>
                <a:latin typeface="FoundrySans-Normal" charset="0"/>
                <a:ea typeface="FoundrySans-Normal" charset="0"/>
                <a:cs typeface="FoundrySans-Normal" charset="0"/>
              </a:rPr>
              <a:t>?</a:t>
            </a:r>
          </a:p>
        </p:txBody>
      </p:sp>
      <p:grpSp>
        <p:nvGrpSpPr>
          <p:cNvPr id="15" name="Group 14">
            <a:extLst>
              <a:ext uri="{FF2B5EF4-FFF2-40B4-BE49-F238E27FC236}">
                <a16:creationId xmlns:a16="http://schemas.microsoft.com/office/drawing/2014/main" id="{C92EB4BB-0928-C747-AE9A-6610541BCBC3}"/>
              </a:ext>
            </a:extLst>
          </p:cNvPr>
          <p:cNvGrpSpPr/>
          <p:nvPr/>
        </p:nvGrpSpPr>
        <p:grpSpPr>
          <a:xfrm>
            <a:off x="6661383" y="135081"/>
            <a:ext cx="5777345" cy="5777345"/>
            <a:chOff x="6287310" y="353290"/>
            <a:chExt cx="5777345" cy="5777345"/>
          </a:xfrm>
        </p:grpSpPr>
        <p:pic>
          <p:nvPicPr>
            <p:cNvPr id="3" name="Picture 2">
              <a:extLst>
                <a:ext uri="{FF2B5EF4-FFF2-40B4-BE49-F238E27FC236}">
                  <a16:creationId xmlns:a16="http://schemas.microsoft.com/office/drawing/2014/main" id="{D9AB6B34-22D6-264A-BA9E-E0AEEE1C17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7310" y="353290"/>
              <a:ext cx="5777345" cy="5777345"/>
            </a:xfrm>
            <a:prstGeom prst="rect">
              <a:avLst/>
            </a:prstGeom>
          </p:spPr>
        </p:pic>
        <p:sp>
          <p:nvSpPr>
            <p:cNvPr id="14" name="Freeform 6">
              <a:extLst>
                <a:ext uri="{FF2B5EF4-FFF2-40B4-BE49-F238E27FC236}">
                  <a16:creationId xmlns:a16="http://schemas.microsoft.com/office/drawing/2014/main" id="{ACEE990F-98B7-C24E-9F21-329D4E5240D7}"/>
                </a:ext>
              </a:extLst>
            </p:cNvPr>
            <p:cNvSpPr>
              <a:spLocks noEditPoints="1"/>
            </p:cNvSpPr>
            <p:nvPr/>
          </p:nvSpPr>
          <p:spPr bwMode="auto">
            <a:xfrm>
              <a:off x="8647950" y="2378326"/>
              <a:ext cx="590272" cy="315002"/>
            </a:xfrm>
            <a:custGeom>
              <a:avLst/>
              <a:gdLst>
                <a:gd name="T0" fmla="*/ 8789 w 12022"/>
                <a:gd name="T1" fmla="*/ 0 h 6451"/>
                <a:gd name="T2" fmla="*/ 6021 w 12022"/>
                <a:gd name="T3" fmla="*/ 1393 h 6451"/>
                <a:gd name="T4" fmla="*/ 3253 w 12022"/>
                <a:gd name="T5" fmla="*/ 0 h 6451"/>
                <a:gd name="T6" fmla="*/ 3253 w 12022"/>
                <a:gd name="T7" fmla="*/ 6451 h 6451"/>
                <a:gd name="T8" fmla="*/ 6021 w 12022"/>
                <a:gd name="T9" fmla="*/ 5058 h 6451"/>
                <a:gd name="T10" fmla="*/ 8789 w 12022"/>
                <a:gd name="T11" fmla="*/ 6451 h 6451"/>
                <a:gd name="T12" fmla="*/ 8789 w 12022"/>
                <a:gd name="T13" fmla="*/ 0 h 6451"/>
                <a:gd name="T14" fmla="*/ 4930 w 12022"/>
                <a:gd name="T15" fmla="*/ 4869 h 6451"/>
                <a:gd name="T16" fmla="*/ 3253 w 12022"/>
                <a:gd name="T17" fmla="*/ 5541 h 6451"/>
                <a:gd name="T18" fmla="*/ 3253 w 12022"/>
                <a:gd name="T19" fmla="*/ 896 h 6451"/>
                <a:gd name="T20" fmla="*/ 5379 w 12022"/>
                <a:gd name="T21" fmla="*/ 2031 h 6451"/>
                <a:gd name="T22" fmla="*/ 4361 w 12022"/>
                <a:gd name="T23" fmla="*/ 2117 h 6451"/>
                <a:gd name="T24" fmla="*/ 1696 w 12022"/>
                <a:gd name="T25" fmla="*/ 3235 h 6451"/>
                <a:gd name="T26" fmla="*/ 4361 w 12022"/>
                <a:gd name="T27" fmla="*/ 4318 h 6451"/>
                <a:gd name="T28" fmla="*/ 5379 w 12022"/>
                <a:gd name="T29" fmla="*/ 4423 h 6451"/>
                <a:gd name="T30" fmla="*/ 3719 w 12022"/>
                <a:gd name="T31" fmla="*/ 3682 h 6451"/>
                <a:gd name="T32" fmla="*/ 3253 w 12022"/>
                <a:gd name="T33" fmla="*/ 3888 h 6451"/>
                <a:gd name="T34" fmla="*/ 3253 w 12022"/>
                <a:gd name="T35" fmla="*/ 2581 h 6451"/>
                <a:gd name="T36" fmla="*/ 4187 w 12022"/>
                <a:gd name="T37" fmla="*/ 3235 h 6451"/>
                <a:gd name="T38" fmla="*/ 7215 w 12022"/>
                <a:gd name="T39" fmla="*/ 3871 h 6451"/>
                <a:gd name="T40" fmla="*/ 7215 w 12022"/>
                <a:gd name="T41" fmla="*/ 3871 h 6451"/>
                <a:gd name="T42" fmla="*/ 8789 w 12022"/>
                <a:gd name="T43" fmla="*/ 4783 h 6451"/>
                <a:gd name="T44" fmla="*/ 8789 w 12022"/>
                <a:gd name="T45" fmla="*/ 1670 h 6451"/>
                <a:gd name="T46" fmla="*/ 7215 w 12022"/>
                <a:gd name="T47" fmla="*/ 2597 h 6451"/>
                <a:gd name="T48" fmla="*/ 7128 w 12022"/>
                <a:gd name="T49" fmla="*/ 1565 h 6451"/>
                <a:gd name="T50" fmla="*/ 11124 w 12022"/>
                <a:gd name="T51" fmla="*/ 3235 h 6451"/>
                <a:gd name="T52" fmla="*/ 7109 w 12022"/>
                <a:gd name="T53" fmla="*/ 4869 h 6451"/>
                <a:gd name="T54" fmla="*/ 7215 w 12022"/>
                <a:gd name="T55" fmla="*/ 3871 h 6451"/>
                <a:gd name="T56" fmla="*/ 6021 w 12022"/>
                <a:gd name="T57" fmla="*/ 3785 h 6451"/>
                <a:gd name="T58" fmla="*/ 5466 w 12022"/>
                <a:gd name="T59" fmla="*/ 3235 h 6451"/>
                <a:gd name="T60" fmla="*/ 6573 w 12022"/>
                <a:gd name="T61" fmla="*/ 3235 h 6451"/>
                <a:gd name="T62" fmla="*/ 7854 w 12022"/>
                <a:gd name="T63" fmla="*/ 3235 h 6451"/>
                <a:gd name="T64" fmla="*/ 8320 w 12022"/>
                <a:gd name="T65" fmla="*/ 2753 h 6451"/>
                <a:gd name="T66" fmla="*/ 9445 w 12022"/>
                <a:gd name="T67" fmla="*/ 3235 h 6451"/>
                <a:gd name="T68" fmla="*/ 8320 w 12022"/>
                <a:gd name="T69" fmla="*/ 3682 h 6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22" h="6451">
                  <a:moveTo>
                    <a:pt x="8789" y="0"/>
                  </a:moveTo>
                  <a:lnTo>
                    <a:pt x="8789" y="0"/>
                  </a:lnTo>
                  <a:cubicBezTo>
                    <a:pt x="7888" y="0"/>
                    <a:pt x="7076" y="344"/>
                    <a:pt x="6487" y="930"/>
                  </a:cubicBezTo>
                  <a:lnTo>
                    <a:pt x="6021" y="1393"/>
                  </a:lnTo>
                  <a:lnTo>
                    <a:pt x="5552" y="930"/>
                  </a:lnTo>
                  <a:cubicBezTo>
                    <a:pt x="4966" y="344"/>
                    <a:pt x="4152" y="0"/>
                    <a:pt x="3253" y="0"/>
                  </a:cubicBezTo>
                  <a:cubicBezTo>
                    <a:pt x="1453" y="0"/>
                    <a:pt x="0" y="1446"/>
                    <a:pt x="0" y="3235"/>
                  </a:cubicBezTo>
                  <a:cubicBezTo>
                    <a:pt x="0" y="5006"/>
                    <a:pt x="1453" y="6451"/>
                    <a:pt x="3253" y="6451"/>
                  </a:cubicBezTo>
                  <a:cubicBezTo>
                    <a:pt x="4152" y="6451"/>
                    <a:pt x="4966" y="6074"/>
                    <a:pt x="5552" y="5488"/>
                  </a:cubicBezTo>
                  <a:lnTo>
                    <a:pt x="6021" y="5058"/>
                  </a:lnTo>
                  <a:lnTo>
                    <a:pt x="6470" y="5488"/>
                  </a:lnTo>
                  <a:cubicBezTo>
                    <a:pt x="7076" y="6074"/>
                    <a:pt x="7888" y="6451"/>
                    <a:pt x="8789" y="6451"/>
                  </a:cubicBezTo>
                  <a:cubicBezTo>
                    <a:pt x="10569" y="6451"/>
                    <a:pt x="12022" y="5006"/>
                    <a:pt x="12022" y="3235"/>
                  </a:cubicBezTo>
                  <a:cubicBezTo>
                    <a:pt x="12022" y="1446"/>
                    <a:pt x="10569" y="0"/>
                    <a:pt x="8789" y="0"/>
                  </a:cubicBezTo>
                  <a:close/>
                  <a:moveTo>
                    <a:pt x="4930" y="4869"/>
                  </a:moveTo>
                  <a:lnTo>
                    <a:pt x="4930" y="4869"/>
                  </a:lnTo>
                  <a:lnTo>
                    <a:pt x="4913" y="4869"/>
                  </a:lnTo>
                  <a:cubicBezTo>
                    <a:pt x="4497" y="5300"/>
                    <a:pt x="3909" y="5541"/>
                    <a:pt x="3253" y="5541"/>
                  </a:cubicBezTo>
                  <a:cubicBezTo>
                    <a:pt x="1956" y="5541"/>
                    <a:pt x="901" y="4525"/>
                    <a:pt x="901" y="3235"/>
                  </a:cubicBezTo>
                  <a:cubicBezTo>
                    <a:pt x="901" y="1945"/>
                    <a:pt x="1956" y="896"/>
                    <a:pt x="3253" y="896"/>
                  </a:cubicBezTo>
                  <a:cubicBezTo>
                    <a:pt x="3892" y="896"/>
                    <a:pt x="4481" y="1154"/>
                    <a:pt x="4913" y="1565"/>
                  </a:cubicBezTo>
                  <a:lnTo>
                    <a:pt x="5379" y="2031"/>
                  </a:lnTo>
                  <a:lnTo>
                    <a:pt x="4826" y="2597"/>
                  </a:lnTo>
                  <a:lnTo>
                    <a:pt x="4361" y="2117"/>
                  </a:lnTo>
                  <a:cubicBezTo>
                    <a:pt x="4065" y="1842"/>
                    <a:pt x="3685" y="1670"/>
                    <a:pt x="3253" y="1670"/>
                  </a:cubicBezTo>
                  <a:cubicBezTo>
                    <a:pt x="2388" y="1670"/>
                    <a:pt x="1696" y="2375"/>
                    <a:pt x="1696" y="3235"/>
                  </a:cubicBezTo>
                  <a:cubicBezTo>
                    <a:pt x="1696" y="4095"/>
                    <a:pt x="2388" y="4783"/>
                    <a:pt x="3253" y="4783"/>
                  </a:cubicBezTo>
                  <a:cubicBezTo>
                    <a:pt x="3685" y="4783"/>
                    <a:pt x="4082" y="4611"/>
                    <a:pt x="4361" y="4318"/>
                  </a:cubicBezTo>
                  <a:lnTo>
                    <a:pt x="4826" y="3871"/>
                  </a:lnTo>
                  <a:lnTo>
                    <a:pt x="5379" y="4423"/>
                  </a:lnTo>
                  <a:lnTo>
                    <a:pt x="4930" y="4869"/>
                  </a:lnTo>
                  <a:close/>
                  <a:moveTo>
                    <a:pt x="3719" y="3682"/>
                  </a:moveTo>
                  <a:lnTo>
                    <a:pt x="3719" y="3682"/>
                  </a:lnTo>
                  <a:cubicBezTo>
                    <a:pt x="3599" y="3801"/>
                    <a:pt x="3443" y="3888"/>
                    <a:pt x="3253" y="3888"/>
                  </a:cubicBezTo>
                  <a:cubicBezTo>
                    <a:pt x="2890" y="3888"/>
                    <a:pt x="2595" y="3596"/>
                    <a:pt x="2595" y="3235"/>
                  </a:cubicBezTo>
                  <a:cubicBezTo>
                    <a:pt x="2595" y="2875"/>
                    <a:pt x="2890" y="2581"/>
                    <a:pt x="3253" y="2581"/>
                  </a:cubicBezTo>
                  <a:cubicBezTo>
                    <a:pt x="3426" y="2581"/>
                    <a:pt x="3599" y="2650"/>
                    <a:pt x="3719" y="2753"/>
                  </a:cubicBezTo>
                  <a:lnTo>
                    <a:pt x="4187" y="3235"/>
                  </a:lnTo>
                  <a:lnTo>
                    <a:pt x="3719" y="3682"/>
                  </a:lnTo>
                  <a:close/>
                  <a:moveTo>
                    <a:pt x="7215" y="3871"/>
                  </a:moveTo>
                  <a:lnTo>
                    <a:pt x="7215" y="3871"/>
                  </a:lnTo>
                  <a:lnTo>
                    <a:pt x="7215" y="3871"/>
                  </a:lnTo>
                  <a:lnTo>
                    <a:pt x="7681" y="4318"/>
                  </a:lnTo>
                  <a:cubicBezTo>
                    <a:pt x="7957" y="4611"/>
                    <a:pt x="8356" y="4783"/>
                    <a:pt x="8789" y="4783"/>
                  </a:cubicBezTo>
                  <a:cubicBezTo>
                    <a:pt x="9654" y="4783"/>
                    <a:pt x="10329" y="4095"/>
                    <a:pt x="10329" y="3235"/>
                  </a:cubicBezTo>
                  <a:cubicBezTo>
                    <a:pt x="10329" y="2375"/>
                    <a:pt x="9654" y="1670"/>
                    <a:pt x="8789" y="1670"/>
                  </a:cubicBezTo>
                  <a:cubicBezTo>
                    <a:pt x="8356" y="1670"/>
                    <a:pt x="7957" y="1842"/>
                    <a:pt x="7681" y="2117"/>
                  </a:cubicBezTo>
                  <a:lnTo>
                    <a:pt x="7215" y="2597"/>
                  </a:lnTo>
                  <a:lnTo>
                    <a:pt x="6660" y="2031"/>
                  </a:lnTo>
                  <a:lnTo>
                    <a:pt x="7128" y="1565"/>
                  </a:lnTo>
                  <a:cubicBezTo>
                    <a:pt x="7561" y="1154"/>
                    <a:pt x="8130" y="896"/>
                    <a:pt x="8789" y="896"/>
                  </a:cubicBezTo>
                  <a:cubicBezTo>
                    <a:pt x="10086" y="896"/>
                    <a:pt x="11124" y="1945"/>
                    <a:pt x="11124" y="3235"/>
                  </a:cubicBezTo>
                  <a:cubicBezTo>
                    <a:pt x="11124" y="4525"/>
                    <a:pt x="10086" y="5541"/>
                    <a:pt x="8789" y="5541"/>
                  </a:cubicBezTo>
                  <a:cubicBezTo>
                    <a:pt x="8130" y="5541"/>
                    <a:pt x="7542" y="5300"/>
                    <a:pt x="7109" y="4869"/>
                  </a:cubicBezTo>
                  <a:lnTo>
                    <a:pt x="6660" y="4423"/>
                  </a:lnTo>
                  <a:lnTo>
                    <a:pt x="7215" y="3871"/>
                  </a:lnTo>
                  <a:close/>
                  <a:moveTo>
                    <a:pt x="6021" y="3785"/>
                  </a:moveTo>
                  <a:lnTo>
                    <a:pt x="6021" y="3785"/>
                  </a:lnTo>
                  <a:lnTo>
                    <a:pt x="6021" y="3785"/>
                  </a:lnTo>
                  <a:lnTo>
                    <a:pt x="5466" y="3235"/>
                  </a:lnTo>
                  <a:lnTo>
                    <a:pt x="6021" y="2683"/>
                  </a:lnTo>
                  <a:lnTo>
                    <a:pt x="6573" y="3235"/>
                  </a:lnTo>
                  <a:lnTo>
                    <a:pt x="6021" y="3785"/>
                  </a:lnTo>
                  <a:close/>
                  <a:moveTo>
                    <a:pt x="7854" y="3235"/>
                  </a:moveTo>
                  <a:lnTo>
                    <a:pt x="7854" y="3235"/>
                  </a:lnTo>
                  <a:lnTo>
                    <a:pt x="8320" y="2753"/>
                  </a:lnTo>
                  <a:cubicBezTo>
                    <a:pt x="8443" y="2650"/>
                    <a:pt x="8599" y="2581"/>
                    <a:pt x="8789" y="2581"/>
                  </a:cubicBezTo>
                  <a:cubicBezTo>
                    <a:pt x="9151" y="2581"/>
                    <a:pt x="9445" y="2875"/>
                    <a:pt x="9445" y="3235"/>
                  </a:cubicBezTo>
                  <a:cubicBezTo>
                    <a:pt x="9445" y="3596"/>
                    <a:pt x="9151" y="3888"/>
                    <a:pt x="8789" y="3888"/>
                  </a:cubicBezTo>
                  <a:cubicBezTo>
                    <a:pt x="8599" y="3888"/>
                    <a:pt x="8426" y="3801"/>
                    <a:pt x="8320" y="3682"/>
                  </a:cubicBezTo>
                  <a:lnTo>
                    <a:pt x="7854" y="323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dirty="0"/>
            </a:p>
          </p:txBody>
        </p:sp>
      </p:grpSp>
      <p:grpSp>
        <p:nvGrpSpPr>
          <p:cNvPr id="13" name="Group 12">
            <a:extLst>
              <a:ext uri="{FF2B5EF4-FFF2-40B4-BE49-F238E27FC236}">
                <a16:creationId xmlns:a16="http://schemas.microsoft.com/office/drawing/2014/main" id="{9A81C4CA-0D3D-2C40-8949-D72C21F3262D}"/>
              </a:ext>
            </a:extLst>
          </p:cNvPr>
          <p:cNvGrpSpPr/>
          <p:nvPr/>
        </p:nvGrpSpPr>
        <p:grpSpPr>
          <a:xfrm>
            <a:off x="3968249" y="818261"/>
            <a:ext cx="6704777" cy="6704777"/>
            <a:chOff x="3332736" y="870214"/>
            <a:chExt cx="6704777" cy="6704777"/>
          </a:xfrm>
        </p:grpSpPr>
        <p:pic>
          <p:nvPicPr>
            <p:cNvPr id="12" name="Picture 11">
              <a:extLst>
                <a:ext uri="{FF2B5EF4-FFF2-40B4-BE49-F238E27FC236}">
                  <a16:creationId xmlns:a16="http://schemas.microsoft.com/office/drawing/2014/main" id="{55E2DC62-E14D-AF4D-953C-E5E0038623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332736" y="870214"/>
              <a:ext cx="6704777" cy="6704777"/>
            </a:xfrm>
            <a:prstGeom prst="rect">
              <a:avLst/>
            </a:prstGeom>
          </p:spPr>
        </p:pic>
        <p:sp>
          <p:nvSpPr>
            <p:cNvPr id="11" name="Text Placeholder 2">
              <a:extLst>
                <a:ext uri="{FF2B5EF4-FFF2-40B4-BE49-F238E27FC236}">
                  <a16:creationId xmlns:a16="http://schemas.microsoft.com/office/drawing/2014/main" id="{55EB05B6-A73D-2347-8D37-661475E19784}"/>
                </a:ext>
              </a:extLst>
            </p:cNvPr>
            <p:cNvSpPr txBox="1">
              <a:spLocks/>
            </p:cNvSpPr>
            <p:nvPr/>
          </p:nvSpPr>
          <p:spPr>
            <a:xfrm>
              <a:off x="5634064" y="3136589"/>
              <a:ext cx="2725574" cy="429058"/>
            </a:xfrm>
            <a:prstGeom prst="rect">
              <a:avLst/>
            </a:prstGeom>
          </p:spPr>
          <p:txBody>
            <a:bodyPr vert="horz" lIns="91440" tIns="45720" rIns="91440" bIns="45720" rtlCol="0" anchor="t">
              <a:noAutofit/>
            </a:bodyPr>
            <a:lstStyle>
              <a:defPPr>
                <a:defRPr lang="da-DK"/>
              </a:defPPr>
              <a:lvl1pPr marL="0" indent="0" algn="ctr" defTabSz="914400" rtl="0" eaLnBrk="1" latinLnBrk="0" hangingPunct="1">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4572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9144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3716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18288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solidFill>
                    <a:srgbClr val="FF0000"/>
                  </a:solidFill>
                  <a:latin typeface="FoundrySansBold" pitchFamily="2" charset="0"/>
                  <a:ea typeface="FoundrySans-Normal" charset="0"/>
                  <a:cs typeface="FoundrySans-Normal" charset="0"/>
                </a:rPr>
                <a:t>INVOLVERENDE</a:t>
              </a:r>
            </a:p>
          </p:txBody>
        </p:sp>
      </p:grpSp>
    </p:spTree>
    <p:extLst>
      <p:ext uri="{BB962C8B-B14F-4D97-AF65-F5344CB8AC3E}">
        <p14:creationId xmlns:p14="http://schemas.microsoft.com/office/powerpoint/2010/main" val="16470062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
            <a:extLst>
              <a:ext uri="{FF2B5EF4-FFF2-40B4-BE49-F238E27FC236}">
                <a16:creationId xmlns:a16="http://schemas.microsoft.com/office/drawing/2014/main" id="{953396DB-C577-0E49-B67D-19F7C1318BC6}"/>
              </a:ext>
            </a:extLst>
          </p:cNvPr>
          <p:cNvSpPr/>
          <p:nvPr/>
        </p:nvSpPr>
        <p:spPr>
          <a:xfrm rot="10800000">
            <a:off x="1" y="-2"/>
            <a:ext cx="12192000" cy="2257426"/>
          </a:xfrm>
          <a:custGeom>
            <a:avLst/>
            <a:gdLst>
              <a:gd name="connsiteX0" fmla="*/ 0 w 12192000"/>
              <a:gd name="connsiteY0" fmla="*/ 0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0 h 1803400"/>
              <a:gd name="connsiteX0" fmla="*/ 0 w 12192000"/>
              <a:gd name="connsiteY0" fmla="*/ 615142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615142 h 180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803400">
                <a:moveTo>
                  <a:pt x="0" y="615142"/>
                </a:moveTo>
                <a:lnTo>
                  <a:pt x="12192000" y="0"/>
                </a:lnTo>
                <a:lnTo>
                  <a:pt x="12192000" y="1803400"/>
                </a:lnTo>
                <a:lnTo>
                  <a:pt x="0" y="1803400"/>
                </a:lnTo>
                <a:lnTo>
                  <a:pt x="0" y="6151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rgbClr val="FFFFFF"/>
              </a:solidFill>
            </a:endParaRPr>
          </a:p>
        </p:txBody>
      </p: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5450" y="6219798"/>
            <a:ext cx="519205" cy="519205"/>
          </a:xfrm>
          <a:prstGeom prst="rect">
            <a:avLst/>
          </a:prstGeom>
          <a:effectLst>
            <a:outerShdw blurRad="63500" sx="88000" sy="88000" algn="ctr" rotWithShape="0">
              <a:prstClr val="black">
                <a:alpha val="40000"/>
              </a:prstClr>
            </a:outerShdw>
          </a:effectLst>
        </p:spPr>
      </p:pic>
      <p:sp>
        <p:nvSpPr>
          <p:cNvPr id="6" name="Text Placeholder 4"/>
          <p:cNvSpPr txBox="1">
            <a:spLocks/>
          </p:cNvSpPr>
          <p:nvPr/>
        </p:nvSpPr>
        <p:spPr>
          <a:xfrm>
            <a:off x="752559" y="1160218"/>
            <a:ext cx="9191838" cy="269360"/>
          </a:xfrm>
          <a:prstGeom prst="rect">
            <a:avLst/>
          </a:prstGeom>
        </p:spPr>
        <p:txBody>
          <a:bodyPr vert="horz" lIns="91440" tIns="45720" rIns="91440" bIns="45720" rtlCol="0" anchor="ctr">
            <a:noAutofit/>
          </a:bodyPr>
          <a:lstStyle>
            <a:defPPr>
              <a:defRPr lang="da-DK"/>
            </a:defPPr>
            <a:lvl1pPr marL="0" indent="0" algn="r" defTabSz="914400" rtl="0" eaLnBrk="1" latinLnBrk="0" hangingPunct="1">
              <a:buNone/>
              <a:defRPr sz="1200" kern="1200" baseline="0">
                <a:solidFill>
                  <a:schemeClr val="tx1">
                    <a:tint val="75000"/>
                  </a:schemeClr>
                </a:solidFill>
                <a:latin typeface="Source Sans Pro Light" panose="020B0403030403020204" pitchFamily="34" charset="0"/>
                <a:ea typeface="+mn-ea"/>
                <a:cs typeface="+mn-cs"/>
              </a:defRPr>
            </a:lvl1pPr>
            <a:lvl2pPr marL="457200" algn="l" defTabSz="914400" rtl="0" eaLnBrk="1" latinLnBrk="0" hangingPunct="1">
              <a:defRPr sz="1800" kern="1200">
                <a:solidFill>
                  <a:schemeClr val="tx1"/>
                </a:solidFill>
                <a:latin typeface="Source Sans Pro Light" panose="020B0403030403020204" pitchFamily="34" charset="0"/>
                <a:ea typeface="+mn-ea"/>
                <a:cs typeface="+mn-cs"/>
              </a:defRPr>
            </a:lvl2pPr>
            <a:lvl3pPr marL="914400" algn="l" defTabSz="914400" rtl="0" eaLnBrk="1" latinLnBrk="0" hangingPunct="1">
              <a:defRPr sz="1800" kern="1200">
                <a:solidFill>
                  <a:schemeClr val="tx1"/>
                </a:solidFill>
                <a:latin typeface="Source Sans Pro Light" panose="020B0403030403020204" pitchFamily="34" charset="0"/>
                <a:ea typeface="+mn-ea"/>
                <a:cs typeface="+mn-cs"/>
              </a:defRPr>
            </a:lvl3pPr>
            <a:lvl4pPr marL="1371600" algn="l" defTabSz="914400" rtl="0" eaLnBrk="1" latinLnBrk="0" hangingPunct="1">
              <a:defRPr sz="1800" kern="1200">
                <a:solidFill>
                  <a:schemeClr val="tx1"/>
                </a:solidFill>
                <a:latin typeface="Source Sans Pro Light" panose="020B0403030403020204" pitchFamily="34" charset="0"/>
                <a:ea typeface="+mn-ea"/>
                <a:cs typeface="+mn-cs"/>
              </a:defRPr>
            </a:lvl4pPr>
            <a:lvl5pPr marL="1828800" algn="l" defTabSz="914400" rtl="0" eaLnBrk="1" latinLnBrk="0" hangingPunct="1">
              <a:defRPr sz="1800" kern="1200">
                <a:solidFill>
                  <a:schemeClr val="tx1"/>
                </a:solidFill>
                <a:latin typeface="Source Sans Pro Light" panose="020B0403030403020204" pitchFamily="34" charset="0"/>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dirty="0">
                <a:solidFill>
                  <a:srgbClr val="FF0000"/>
                </a:solidFill>
                <a:ea typeface="Roboto Light" panose="02000000000000000000" pitchFamily="2" charset="0"/>
                <a:cs typeface="Roboto Light" panose="02000000000000000000" pitchFamily="2" charset="0"/>
              </a:rPr>
              <a:t>.</a:t>
            </a:r>
          </a:p>
        </p:txBody>
      </p:sp>
      <p:sp>
        <p:nvSpPr>
          <p:cNvPr id="24" name="Subtitle 2">
            <a:extLst>
              <a:ext uri="{FF2B5EF4-FFF2-40B4-BE49-F238E27FC236}">
                <a16:creationId xmlns:a16="http://schemas.microsoft.com/office/drawing/2014/main" id="{9E790F79-18A9-E14B-BD06-932D978AA0D6}"/>
              </a:ext>
            </a:extLst>
          </p:cNvPr>
          <p:cNvSpPr txBox="1">
            <a:spLocks/>
          </p:cNvSpPr>
          <p:nvPr/>
        </p:nvSpPr>
        <p:spPr>
          <a:xfrm>
            <a:off x="2637429" y="2247323"/>
            <a:ext cx="6214598" cy="401857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da-DK" sz="1200" dirty="0">
                <a:latin typeface="FoundrySansNormal" panose="00000400000000000000" pitchFamily="2" charset="0"/>
              </a:rPr>
              <a:t>Troværdighed er Kræftens Bekæmpelses største og vigtigste aktiv, som vi skal værne om og fastholde. Det gør vi ved at arbejde ud fra et videns- og evidensbaseret udgangspunkt med ambitionen om, at Kræftens Bekæmpelse altid skal være </a:t>
            </a:r>
            <a:r>
              <a:rPr lang="da-DK" sz="1200" b="1" dirty="0">
                <a:solidFill>
                  <a:schemeClr val="accent1"/>
                </a:solidFill>
                <a:latin typeface="FoundrySansNormal" pitchFamily="2" charset="0"/>
              </a:rPr>
              <a:t>et fagligt fyrtårn</a:t>
            </a:r>
            <a:r>
              <a:rPr lang="da-DK" sz="1200" dirty="0">
                <a:latin typeface="FoundrySansNormal" pitchFamily="2" charset="0"/>
              </a:rPr>
              <a:t> på kræft- og sundhedsområdet. Vi er bevidste om, at troværdighed er en afgørende forudsætning for opbakningen til vores forening og for, at vi lykkes med at omsætte vores holdninger og viden til handlinger. </a:t>
            </a:r>
          </a:p>
          <a:p>
            <a:pPr algn="l"/>
            <a:endParaRPr lang="da-DK" sz="1200" dirty="0">
              <a:latin typeface="FoundrySansNormal" pitchFamily="2" charset="0"/>
            </a:endParaRPr>
          </a:p>
          <a:p>
            <a:pPr algn="l"/>
            <a:r>
              <a:rPr lang="da-DK" sz="1200" dirty="0">
                <a:latin typeface="FoundrySansNormal" pitchFamily="2" charset="0"/>
              </a:rPr>
              <a:t>Vi skaber en naturlig respekt om foreningen ved at have ordentlighed som pejlemærke, ved at være fagligt velfunderede og ved samtidig at kommunikere i øjenhøjde og være i dialog med danskerne med </a:t>
            </a:r>
            <a:r>
              <a:rPr lang="da-DK" sz="1200" b="1" dirty="0">
                <a:solidFill>
                  <a:schemeClr val="accent1"/>
                </a:solidFill>
                <a:latin typeface="FoundrySansNormal" pitchFamily="2" charset="0"/>
              </a:rPr>
              <a:t>ærlighed, nærvær og engagement</a:t>
            </a:r>
            <a:r>
              <a:rPr lang="da-DK" sz="1200" dirty="0">
                <a:latin typeface="FoundrySansNormal" pitchFamily="2" charset="0"/>
              </a:rPr>
              <a:t>. Vi har føling med de mennesker, vi er sat i verden for, og vi handler ud fra, hvad der er vigtigt for dem. </a:t>
            </a:r>
          </a:p>
          <a:p>
            <a:pPr algn="l"/>
            <a:endParaRPr lang="da-DK" sz="1200" dirty="0">
              <a:latin typeface="FoundrySansNormal" pitchFamily="2" charset="0"/>
            </a:endParaRPr>
          </a:p>
          <a:p>
            <a:pPr algn="l"/>
            <a:r>
              <a:rPr lang="da-DK" sz="1200" dirty="0">
                <a:latin typeface="FoundrySansNormal" pitchFamily="2" charset="0"/>
              </a:rPr>
              <a:t>Vi taler til både hjerne og hjerte og viser vores store engagement i kræftsagen. Vi giver håb uden at fortie alvoren, og vi giver ordet til frivillige, kræftpatienter og pårørende. </a:t>
            </a:r>
            <a:r>
              <a:rPr lang="da-DK" sz="1200" b="1" dirty="0">
                <a:solidFill>
                  <a:schemeClr val="accent1"/>
                </a:solidFill>
                <a:latin typeface="FoundrySansNormal" pitchFamily="2" charset="0"/>
              </a:rPr>
              <a:t>Det nytter at støtte indsatsen mod kræft</a:t>
            </a:r>
            <a:r>
              <a:rPr lang="da-DK" sz="1200" dirty="0">
                <a:latin typeface="FoundrySansNormal" pitchFamily="2" charset="0"/>
              </a:rPr>
              <a:t>, og det skal vi være garanter for og hele tiden huske at vise omverdenen. For os er det troværdighed at levere resultater og synligt gøre en positiv forskel for dem, der er ramt af kræft. </a:t>
            </a:r>
          </a:p>
        </p:txBody>
      </p:sp>
      <p:sp>
        <p:nvSpPr>
          <p:cNvPr id="10" name="Text Placeholder 2">
            <a:extLst>
              <a:ext uri="{FF2B5EF4-FFF2-40B4-BE49-F238E27FC236}">
                <a16:creationId xmlns:a16="http://schemas.microsoft.com/office/drawing/2014/main" id="{A443B052-71D4-E34F-83F5-BD7CAD5645C5}"/>
              </a:ext>
            </a:extLst>
          </p:cNvPr>
          <p:cNvSpPr txBox="1">
            <a:spLocks/>
          </p:cNvSpPr>
          <p:nvPr/>
        </p:nvSpPr>
        <p:spPr>
          <a:xfrm>
            <a:off x="2181274" y="689835"/>
            <a:ext cx="9210034" cy="953273"/>
          </a:xfrm>
          <a:prstGeom prst="rect">
            <a:avLst/>
          </a:prstGeom>
        </p:spPr>
        <p:txBody>
          <a:bodyPr vert="horz" lIns="91440" tIns="45720" rIns="91440" bIns="45720" rtlCol="0" anchor="t">
            <a:noAutofit/>
          </a:bodyPr>
          <a:lstStyle>
            <a:defPPr>
              <a:defRPr lang="da-DK"/>
            </a:defPPr>
            <a:lvl1pPr marL="0" indent="0" algn="ctr" defTabSz="914400" rtl="0" eaLnBrk="1" latinLnBrk="0" hangingPunct="1">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4572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9144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3716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18288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000" dirty="0">
                <a:solidFill>
                  <a:srgbClr val="FF0000"/>
                </a:solidFill>
                <a:latin typeface="FoundrySansDemi" pitchFamily="2" charset="0"/>
                <a:ea typeface="FoundrySans-Normal" charset="0"/>
                <a:cs typeface="FoundrySans-Normal" charset="0"/>
              </a:rPr>
              <a:t>TROVÆRDIG</a:t>
            </a:r>
            <a:endParaRPr lang="en-US" sz="4000" dirty="0">
              <a:solidFill>
                <a:schemeClr val="accent6"/>
              </a:solidFill>
              <a:latin typeface="FoundrySans-Normal" charset="0"/>
              <a:ea typeface="FoundrySans-Normal" charset="0"/>
              <a:cs typeface="FoundrySans-Normal" charset="0"/>
            </a:endParaRPr>
          </a:p>
        </p:txBody>
      </p:sp>
      <p:pic>
        <p:nvPicPr>
          <p:cNvPr id="20" name="Picture 19">
            <a:extLst>
              <a:ext uri="{FF2B5EF4-FFF2-40B4-BE49-F238E27FC236}">
                <a16:creationId xmlns:a16="http://schemas.microsoft.com/office/drawing/2014/main" id="{25AF10CD-BA39-5F4A-9382-1E001E171390}"/>
              </a:ext>
            </a:extLst>
          </p:cNvPr>
          <p:cNvPicPr>
            <a:picLocks noChangeAspect="1"/>
          </p:cNvPicPr>
          <p:nvPr/>
        </p:nvPicPr>
        <p:blipFill>
          <a:blip r:embed="rId4"/>
          <a:stretch>
            <a:fillRect/>
          </a:stretch>
        </p:blipFill>
        <p:spPr>
          <a:xfrm>
            <a:off x="584761" y="319167"/>
            <a:ext cx="1440331" cy="1428715"/>
          </a:xfrm>
          <a:prstGeom prst="rect">
            <a:avLst/>
          </a:prstGeom>
        </p:spPr>
      </p:pic>
    </p:spTree>
    <p:extLst>
      <p:ext uri="{BB962C8B-B14F-4D97-AF65-F5344CB8AC3E}">
        <p14:creationId xmlns:p14="http://schemas.microsoft.com/office/powerpoint/2010/main" val="19992585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
            <a:extLst>
              <a:ext uri="{FF2B5EF4-FFF2-40B4-BE49-F238E27FC236}">
                <a16:creationId xmlns:a16="http://schemas.microsoft.com/office/drawing/2014/main" id="{953396DB-C577-0E49-B67D-19F7C1318BC6}"/>
              </a:ext>
            </a:extLst>
          </p:cNvPr>
          <p:cNvSpPr/>
          <p:nvPr/>
        </p:nvSpPr>
        <p:spPr>
          <a:xfrm rot="10800000">
            <a:off x="1" y="-2"/>
            <a:ext cx="12192000" cy="2257426"/>
          </a:xfrm>
          <a:custGeom>
            <a:avLst/>
            <a:gdLst>
              <a:gd name="connsiteX0" fmla="*/ 0 w 12192000"/>
              <a:gd name="connsiteY0" fmla="*/ 0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0 h 1803400"/>
              <a:gd name="connsiteX0" fmla="*/ 0 w 12192000"/>
              <a:gd name="connsiteY0" fmla="*/ 615142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615142 h 180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803400">
                <a:moveTo>
                  <a:pt x="0" y="615142"/>
                </a:moveTo>
                <a:lnTo>
                  <a:pt x="12192000" y="0"/>
                </a:lnTo>
                <a:lnTo>
                  <a:pt x="12192000" y="1803400"/>
                </a:lnTo>
                <a:lnTo>
                  <a:pt x="0" y="1803400"/>
                </a:lnTo>
                <a:lnTo>
                  <a:pt x="0" y="6151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rgbClr val="FFFFFF"/>
              </a:solidFill>
            </a:endParaRPr>
          </a:p>
        </p:txBody>
      </p: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5450" y="6219798"/>
            <a:ext cx="519205" cy="519205"/>
          </a:xfrm>
          <a:prstGeom prst="rect">
            <a:avLst/>
          </a:prstGeom>
          <a:effectLst>
            <a:outerShdw blurRad="63500" sx="88000" sy="88000" algn="ctr" rotWithShape="0">
              <a:prstClr val="black">
                <a:alpha val="40000"/>
              </a:prstClr>
            </a:outerShdw>
          </a:effectLst>
        </p:spPr>
      </p:pic>
      <p:sp>
        <p:nvSpPr>
          <p:cNvPr id="6" name="Text Placeholder 4"/>
          <p:cNvSpPr txBox="1">
            <a:spLocks/>
          </p:cNvSpPr>
          <p:nvPr/>
        </p:nvSpPr>
        <p:spPr>
          <a:xfrm>
            <a:off x="752559" y="1160218"/>
            <a:ext cx="9191838" cy="269360"/>
          </a:xfrm>
          <a:prstGeom prst="rect">
            <a:avLst/>
          </a:prstGeom>
        </p:spPr>
        <p:txBody>
          <a:bodyPr vert="horz" lIns="91440" tIns="45720" rIns="91440" bIns="45720" rtlCol="0" anchor="ctr">
            <a:noAutofit/>
          </a:bodyPr>
          <a:lstStyle>
            <a:defPPr>
              <a:defRPr lang="da-DK"/>
            </a:defPPr>
            <a:lvl1pPr marL="0" indent="0" algn="r" defTabSz="914400" rtl="0" eaLnBrk="1" latinLnBrk="0" hangingPunct="1">
              <a:buNone/>
              <a:defRPr sz="1200" kern="1200" baseline="0">
                <a:solidFill>
                  <a:schemeClr val="tx1">
                    <a:tint val="75000"/>
                  </a:schemeClr>
                </a:solidFill>
                <a:latin typeface="Source Sans Pro Light" panose="020B0403030403020204" pitchFamily="34" charset="0"/>
                <a:ea typeface="+mn-ea"/>
                <a:cs typeface="+mn-cs"/>
              </a:defRPr>
            </a:lvl1pPr>
            <a:lvl2pPr marL="457200" algn="l" defTabSz="914400" rtl="0" eaLnBrk="1" latinLnBrk="0" hangingPunct="1">
              <a:defRPr sz="1800" kern="1200">
                <a:solidFill>
                  <a:schemeClr val="tx1"/>
                </a:solidFill>
                <a:latin typeface="Source Sans Pro Light" panose="020B0403030403020204" pitchFamily="34" charset="0"/>
                <a:ea typeface="+mn-ea"/>
                <a:cs typeface="+mn-cs"/>
              </a:defRPr>
            </a:lvl2pPr>
            <a:lvl3pPr marL="914400" algn="l" defTabSz="914400" rtl="0" eaLnBrk="1" latinLnBrk="0" hangingPunct="1">
              <a:defRPr sz="1800" kern="1200">
                <a:solidFill>
                  <a:schemeClr val="tx1"/>
                </a:solidFill>
                <a:latin typeface="Source Sans Pro Light" panose="020B0403030403020204" pitchFamily="34" charset="0"/>
                <a:ea typeface="+mn-ea"/>
                <a:cs typeface="+mn-cs"/>
              </a:defRPr>
            </a:lvl3pPr>
            <a:lvl4pPr marL="1371600" algn="l" defTabSz="914400" rtl="0" eaLnBrk="1" latinLnBrk="0" hangingPunct="1">
              <a:defRPr sz="1800" kern="1200">
                <a:solidFill>
                  <a:schemeClr val="tx1"/>
                </a:solidFill>
                <a:latin typeface="Source Sans Pro Light" panose="020B0403030403020204" pitchFamily="34" charset="0"/>
                <a:ea typeface="+mn-ea"/>
                <a:cs typeface="+mn-cs"/>
              </a:defRPr>
            </a:lvl4pPr>
            <a:lvl5pPr marL="1828800" algn="l" defTabSz="914400" rtl="0" eaLnBrk="1" latinLnBrk="0" hangingPunct="1">
              <a:defRPr sz="1800" kern="1200">
                <a:solidFill>
                  <a:schemeClr val="tx1"/>
                </a:solidFill>
                <a:latin typeface="Source Sans Pro Light" panose="020B0403030403020204" pitchFamily="34" charset="0"/>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dirty="0">
                <a:solidFill>
                  <a:srgbClr val="FF0000"/>
                </a:solidFill>
                <a:ea typeface="Roboto Light" panose="02000000000000000000" pitchFamily="2" charset="0"/>
                <a:cs typeface="Roboto Light" panose="02000000000000000000" pitchFamily="2" charset="0"/>
              </a:rPr>
              <a:t>.</a:t>
            </a:r>
          </a:p>
        </p:txBody>
      </p:sp>
      <p:sp>
        <p:nvSpPr>
          <p:cNvPr id="24" name="Subtitle 2">
            <a:extLst>
              <a:ext uri="{FF2B5EF4-FFF2-40B4-BE49-F238E27FC236}">
                <a16:creationId xmlns:a16="http://schemas.microsoft.com/office/drawing/2014/main" id="{9E790F79-18A9-E14B-BD06-932D978AA0D6}"/>
              </a:ext>
            </a:extLst>
          </p:cNvPr>
          <p:cNvSpPr txBox="1">
            <a:spLocks/>
          </p:cNvSpPr>
          <p:nvPr/>
        </p:nvSpPr>
        <p:spPr>
          <a:xfrm>
            <a:off x="2490905" y="2442743"/>
            <a:ext cx="6361122" cy="370213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da-DK" sz="1200" dirty="0">
                <a:latin typeface="FoundrySansNormal" pitchFamily="2" charset="0"/>
              </a:rPr>
              <a:t>Kræftens Bekæmpelse møder alle ligeværdigt og danner rammen om en folkesag </a:t>
            </a:r>
            <a:br>
              <a:rPr lang="da-DK" sz="1200" dirty="0">
                <a:latin typeface="FoundrySansNormal" pitchFamily="2" charset="0"/>
              </a:rPr>
            </a:br>
            <a:r>
              <a:rPr lang="da-DK" sz="1200" dirty="0">
                <a:latin typeface="FoundrySansNormal" pitchFamily="2" charset="0"/>
              </a:rPr>
              <a:t>- et sammenhold og et fællesskab mod kræft. Det er vores mål, at </a:t>
            </a:r>
            <a:r>
              <a:rPr lang="da-DK" sz="1200" b="1" dirty="0">
                <a:solidFill>
                  <a:schemeClr val="accent1"/>
                </a:solidFill>
                <a:latin typeface="FoundrySansNormal" pitchFamily="2" charset="0"/>
              </a:rPr>
              <a:t>ingen skal </a:t>
            </a:r>
            <a:br>
              <a:rPr lang="da-DK" sz="1200" b="1" dirty="0">
                <a:solidFill>
                  <a:schemeClr val="accent1"/>
                </a:solidFill>
                <a:latin typeface="FoundrySansNormal" pitchFamily="2" charset="0"/>
              </a:rPr>
            </a:br>
            <a:r>
              <a:rPr lang="da-DK" sz="1200" b="1" dirty="0">
                <a:solidFill>
                  <a:schemeClr val="accent1"/>
                </a:solidFill>
                <a:latin typeface="FoundrySansNormal" pitchFamily="2" charset="0"/>
              </a:rPr>
              <a:t>stå alene med kræft</a:t>
            </a:r>
            <a:r>
              <a:rPr lang="da-DK" sz="1200" dirty="0">
                <a:latin typeface="FoundrySansNormal" pitchFamily="2" charset="0"/>
              </a:rPr>
              <a:t>.</a:t>
            </a:r>
          </a:p>
          <a:p>
            <a:pPr algn="l"/>
            <a:endParaRPr lang="da-DK" sz="1200" dirty="0">
              <a:latin typeface="FoundrySansNormal" pitchFamily="2" charset="0"/>
            </a:endParaRPr>
          </a:p>
          <a:p>
            <a:pPr algn="l"/>
            <a:r>
              <a:rPr lang="da-DK" sz="1200" dirty="0">
                <a:latin typeface="FoundrySansNormal" pitchFamily="2" charset="0"/>
              </a:rPr>
              <a:t>Vi ser det hele menneske bag sygdommen og respekterer de valg, personen træffer på egne vegne. Vi stiller os til rådighed med relevante tilbud, støtte og vejledning og er </a:t>
            </a:r>
            <a:r>
              <a:rPr lang="da-DK" sz="1200" b="1" dirty="0">
                <a:solidFill>
                  <a:schemeClr val="accent1"/>
                </a:solidFill>
                <a:latin typeface="FoundrySansNormal" pitchFamily="2" charset="0"/>
              </a:rPr>
              <a:t>talerør og vagthund </a:t>
            </a:r>
            <a:r>
              <a:rPr lang="da-DK" sz="1200" dirty="0">
                <a:latin typeface="FoundrySansNormal" pitchFamily="2" charset="0"/>
              </a:rPr>
              <a:t>for kræftramte og pårørende på baggrund af vores viden om behov og udfordringer.</a:t>
            </a:r>
          </a:p>
          <a:p>
            <a:pPr algn="l"/>
            <a:endParaRPr lang="da-DK" sz="1200" dirty="0">
              <a:latin typeface="FoundrySansNormal" pitchFamily="2" charset="0"/>
            </a:endParaRPr>
          </a:p>
          <a:p>
            <a:pPr algn="l"/>
            <a:r>
              <a:rPr lang="da-DK" sz="1200" dirty="0">
                <a:latin typeface="FoundrySansNormal" pitchFamily="2" charset="0"/>
              </a:rPr>
              <a:t>Vi respekterer andres holdninger og ekspertise og lytter opmærksomt for at blive klogere, når nogen kommer med konstruktiv kritik eller udfordrer vores syn på verdenen. Som indflydelsesrig forening har vi en særlig forpligtelse til at være lokomotiv og skabe gode rammer for et bredt og ligeværdigt samarbejde om kræftsagen. Vi har behov for, at mange ønsker at engagere sig i sagen, </a:t>
            </a:r>
            <a:r>
              <a:rPr lang="da-DK" sz="1200" b="1" dirty="0">
                <a:solidFill>
                  <a:schemeClr val="accent1"/>
                </a:solidFill>
                <a:latin typeface="FoundrySansNormal" pitchFamily="2" charset="0"/>
              </a:rPr>
              <a:t>og </a:t>
            </a:r>
            <a:br>
              <a:rPr lang="da-DK" sz="1200" b="1" dirty="0">
                <a:solidFill>
                  <a:schemeClr val="accent1"/>
                </a:solidFill>
                <a:latin typeface="FoundrySansNormal" pitchFamily="2" charset="0"/>
              </a:rPr>
            </a:br>
            <a:r>
              <a:rPr lang="da-DK" sz="1200" b="1" dirty="0">
                <a:solidFill>
                  <a:schemeClr val="accent1"/>
                </a:solidFill>
                <a:latin typeface="FoundrySansNormal" pitchFamily="2" charset="0"/>
              </a:rPr>
              <a:t>sammen med andre </a:t>
            </a:r>
            <a:r>
              <a:rPr lang="da-DK" sz="1200" dirty="0">
                <a:latin typeface="FoundrySansNormal" pitchFamily="2" charset="0"/>
              </a:rPr>
              <a:t>kan vi skabe endnu bedre og mere bæredygtige resultater.</a:t>
            </a:r>
          </a:p>
        </p:txBody>
      </p:sp>
      <p:sp>
        <p:nvSpPr>
          <p:cNvPr id="10" name="Text Placeholder 2">
            <a:extLst>
              <a:ext uri="{FF2B5EF4-FFF2-40B4-BE49-F238E27FC236}">
                <a16:creationId xmlns:a16="http://schemas.microsoft.com/office/drawing/2014/main" id="{A443B052-71D4-E34F-83F5-BD7CAD5645C5}"/>
              </a:ext>
            </a:extLst>
          </p:cNvPr>
          <p:cNvSpPr txBox="1">
            <a:spLocks/>
          </p:cNvSpPr>
          <p:nvPr/>
        </p:nvSpPr>
        <p:spPr>
          <a:xfrm>
            <a:off x="2181274" y="689835"/>
            <a:ext cx="9210034" cy="2058946"/>
          </a:xfrm>
          <a:prstGeom prst="rect">
            <a:avLst/>
          </a:prstGeom>
        </p:spPr>
        <p:txBody>
          <a:bodyPr vert="horz" lIns="91440" tIns="45720" rIns="91440" bIns="45720" rtlCol="0" anchor="t">
            <a:noAutofit/>
          </a:bodyPr>
          <a:lstStyle>
            <a:defPPr>
              <a:defRPr lang="da-DK"/>
            </a:defPPr>
            <a:lvl1pPr marL="0" indent="0" algn="ctr" defTabSz="914400" rtl="0" eaLnBrk="1" latinLnBrk="0" hangingPunct="1">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4572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9144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3716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18288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000" dirty="0">
                <a:solidFill>
                  <a:srgbClr val="FF0000"/>
                </a:solidFill>
                <a:latin typeface="FoundrySansDemi" pitchFamily="2" charset="0"/>
                <a:ea typeface="FoundrySans-Normal" charset="0"/>
                <a:cs typeface="FoundrySans-Normal" charset="0"/>
              </a:rPr>
              <a:t>RESPEKTFULD</a:t>
            </a:r>
            <a:endParaRPr lang="en-US" sz="4000" dirty="0">
              <a:solidFill>
                <a:schemeClr val="accent6"/>
              </a:solidFill>
              <a:latin typeface="FoundrySans-Normal" charset="0"/>
              <a:ea typeface="FoundrySans-Normal" charset="0"/>
              <a:cs typeface="FoundrySans-Normal" charset="0"/>
            </a:endParaRPr>
          </a:p>
        </p:txBody>
      </p:sp>
      <p:pic>
        <p:nvPicPr>
          <p:cNvPr id="22" name="Picture 21">
            <a:extLst>
              <a:ext uri="{FF2B5EF4-FFF2-40B4-BE49-F238E27FC236}">
                <a16:creationId xmlns:a16="http://schemas.microsoft.com/office/drawing/2014/main" id="{DD7F880E-2CFC-E942-B514-99F784CCF190}"/>
              </a:ext>
            </a:extLst>
          </p:cNvPr>
          <p:cNvPicPr>
            <a:picLocks noChangeAspect="1"/>
          </p:cNvPicPr>
          <p:nvPr/>
        </p:nvPicPr>
        <p:blipFill>
          <a:blip r:embed="rId4"/>
          <a:stretch>
            <a:fillRect/>
          </a:stretch>
        </p:blipFill>
        <p:spPr>
          <a:xfrm>
            <a:off x="596377" y="319167"/>
            <a:ext cx="1428715" cy="1428715"/>
          </a:xfrm>
          <a:prstGeom prst="rect">
            <a:avLst/>
          </a:prstGeom>
        </p:spPr>
      </p:pic>
    </p:spTree>
    <p:extLst>
      <p:ext uri="{BB962C8B-B14F-4D97-AF65-F5344CB8AC3E}">
        <p14:creationId xmlns:p14="http://schemas.microsoft.com/office/powerpoint/2010/main" val="2613643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
            <a:extLst>
              <a:ext uri="{FF2B5EF4-FFF2-40B4-BE49-F238E27FC236}">
                <a16:creationId xmlns:a16="http://schemas.microsoft.com/office/drawing/2014/main" id="{953396DB-C577-0E49-B67D-19F7C1318BC6}"/>
              </a:ext>
            </a:extLst>
          </p:cNvPr>
          <p:cNvSpPr/>
          <p:nvPr/>
        </p:nvSpPr>
        <p:spPr>
          <a:xfrm rot="10800000">
            <a:off x="1" y="-2"/>
            <a:ext cx="12192000" cy="2257426"/>
          </a:xfrm>
          <a:custGeom>
            <a:avLst/>
            <a:gdLst>
              <a:gd name="connsiteX0" fmla="*/ 0 w 12192000"/>
              <a:gd name="connsiteY0" fmla="*/ 0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0 h 1803400"/>
              <a:gd name="connsiteX0" fmla="*/ 0 w 12192000"/>
              <a:gd name="connsiteY0" fmla="*/ 615142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615142 h 180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803400">
                <a:moveTo>
                  <a:pt x="0" y="615142"/>
                </a:moveTo>
                <a:lnTo>
                  <a:pt x="12192000" y="0"/>
                </a:lnTo>
                <a:lnTo>
                  <a:pt x="12192000" y="1803400"/>
                </a:lnTo>
                <a:lnTo>
                  <a:pt x="0" y="1803400"/>
                </a:lnTo>
                <a:lnTo>
                  <a:pt x="0" y="6151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rgbClr val="FFFFFF"/>
              </a:solidFill>
            </a:endParaRPr>
          </a:p>
        </p:txBody>
      </p: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5450" y="6219798"/>
            <a:ext cx="519205" cy="519205"/>
          </a:xfrm>
          <a:prstGeom prst="rect">
            <a:avLst/>
          </a:prstGeom>
          <a:effectLst>
            <a:outerShdw blurRad="63500" sx="88000" sy="88000" algn="ctr" rotWithShape="0">
              <a:prstClr val="black">
                <a:alpha val="40000"/>
              </a:prstClr>
            </a:outerShdw>
          </a:effectLst>
        </p:spPr>
      </p:pic>
      <p:sp>
        <p:nvSpPr>
          <p:cNvPr id="6" name="Text Placeholder 4"/>
          <p:cNvSpPr txBox="1">
            <a:spLocks/>
          </p:cNvSpPr>
          <p:nvPr/>
        </p:nvSpPr>
        <p:spPr>
          <a:xfrm>
            <a:off x="752559" y="1160218"/>
            <a:ext cx="9191838" cy="269360"/>
          </a:xfrm>
          <a:prstGeom prst="rect">
            <a:avLst/>
          </a:prstGeom>
        </p:spPr>
        <p:txBody>
          <a:bodyPr vert="horz" lIns="91440" tIns="45720" rIns="91440" bIns="45720" rtlCol="0" anchor="ctr">
            <a:noAutofit/>
          </a:bodyPr>
          <a:lstStyle>
            <a:defPPr>
              <a:defRPr lang="da-DK"/>
            </a:defPPr>
            <a:lvl1pPr marL="0" indent="0" algn="r" defTabSz="914400" rtl="0" eaLnBrk="1" latinLnBrk="0" hangingPunct="1">
              <a:buNone/>
              <a:defRPr sz="1200" kern="1200" baseline="0">
                <a:solidFill>
                  <a:schemeClr val="tx1">
                    <a:tint val="75000"/>
                  </a:schemeClr>
                </a:solidFill>
                <a:latin typeface="Source Sans Pro Light" panose="020B0403030403020204" pitchFamily="34" charset="0"/>
                <a:ea typeface="+mn-ea"/>
                <a:cs typeface="+mn-cs"/>
              </a:defRPr>
            </a:lvl1pPr>
            <a:lvl2pPr marL="457200" algn="l" defTabSz="914400" rtl="0" eaLnBrk="1" latinLnBrk="0" hangingPunct="1">
              <a:defRPr sz="1800" kern="1200">
                <a:solidFill>
                  <a:schemeClr val="tx1"/>
                </a:solidFill>
                <a:latin typeface="Source Sans Pro Light" panose="020B0403030403020204" pitchFamily="34" charset="0"/>
                <a:ea typeface="+mn-ea"/>
                <a:cs typeface="+mn-cs"/>
              </a:defRPr>
            </a:lvl2pPr>
            <a:lvl3pPr marL="914400" algn="l" defTabSz="914400" rtl="0" eaLnBrk="1" latinLnBrk="0" hangingPunct="1">
              <a:defRPr sz="1800" kern="1200">
                <a:solidFill>
                  <a:schemeClr val="tx1"/>
                </a:solidFill>
                <a:latin typeface="Source Sans Pro Light" panose="020B0403030403020204" pitchFamily="34" charset="0"/>
                <a:ea typeface="+mn-ea"/>
                <a:cs typeface="+mn-cs"/>
              </a:defRPr>
            </a:lvl3pPr>
            <a:lvl4pPr marL="1371600" algn="l" defTabSz="914400" rtl="0" eaLnBrk="1" latinLnBrk="0" hangingPunct="1">
              <a:defRPr sz="1800" kern="1200">
                <a:solidFill>
                  <a:schemeClr val="tx1"/>
                </a:solidFill>
                <a:latin typeface="Source Sans Pro Light" panose="020B0403030403020204" pitchFamily="34" charset="0"/>
                <a:ea typeface="+mn-ea"/>
                <a:cs typeface="+mn-cs"/>
              </a:defRPr>
            </a:lvl4pPr>
            <a:lvl5pPr marL="1828800" algn="l" defTabSz="914400" rtl="0" eaLnBrk="1" latinLnBrk="0" hangingPunct="1">
              <a:defRPr sz="1800" kern="1200">
                <a:solidFill>
                  <a:schemeClr val="tx1"/>
                </a:solidFill>
                <a:latin typeface="Source Sans Pro Light" panose="020B0403030403020204" pitchFamily="34" charset="0"/>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dirty="0">
                <a:solidFill>
                  <a:srgbClr val="FF0000"/>
                </a:solidFill>
                <a:ea typeface="Roboto Light" panose="02000000000000000000" pitchFamily="2" charset="0"/>
                <a:cs typeface="Roboto Light" panose="02000000000000000000" pitchFamily="2" charset="0"/>
              </a:rPr>
              <a:t>.</a:t>
            </a:r>
          </a:p>
        </p:txBody>
      </p:sp>
      <p:sp>
        <p:nvSpPr>
          <p:cNvPr id="24" name="Subtitle 2">
            <a:extLst>
              <a:ext uri="{FF2B5EF4-FFF2-40B4-BE49-F238E27FC236}">
                <a16:creationId xmlns:a16="http://schemas.microsoft.com/office/drawing/2014/main" id="{9E790F79-18A9-E14B-BD06-932D978AA0D6}"/>
              </a:ext>
            </a:extLst>
          </p:cNvPr>
          <p:cNvSpPr txBox="1">
            <a:spLocks/>
          </p:cNvSpPr>
          <p:nvPr/>
        </p:nvSpPr>
        <p:spPr>
          <a:xfrm>
            <a:off x="3339975" y="2585636"/>
            <a:ext cx="5512051" cy="3306068"/>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da-DK" sz="1200" dirty="0">
                <a:latin typeface="FoundrySansNormal" pitchFamily="2" charset="0"/>
              </a:rPr>
              <a:t>For Kræftens Bekæmpelse er involvering en prioritet og en investering, der bidrager til, at vi er </a:t>
            </a:r>
            <a:r>
              <a:rPr lang="da-DK" sz="1200" b="1" dirty="0">
                <a:solidFill>
                  <a:schemeClr val="accent1"/>
                </a:solidFill>
                <a:latin typeface="FoundrySansNormal" pitchFamily="2" charset="0"/>
              </a:rPr>
              <a:t>åbne for andres ideer </a:t>
            </a:r>
            <a:r>
              <a:rPr lang="da-DK" sz="1200" dirty="0">
                <a:latin typeface="FoundrySansNormal" pitchFamily="2" charset="0"/>
              </a:rPr>
              <a:t>og tilgængelige for dem, der gerne vil i dialog med os. Vi lytter aktivt og bruger de gode input, vi får.</a:t>
            </a:r>
          </a:p>
          <a:p>
            <a:pPr algn="l"/>
            <a:r>
              <a:rPr lang="da-DK" sz="1200" dirty="0">
                <a:latin typeface="FoundrySansNormal" pitchFamily="2" charset="0"/>
              </a:rPr>
              <a:t/>
            </a:r>
            <a:br>
              <a:rPr lang="da-DK" sz="1200" dirty="0">
                <a:latin typeface="FoundrySansNormal" pitchFamily="2" charset="0"/>
              </a:rPr>
            </a:br>
            <a:r>
              <a:rPr lang="da-DK" sz="1200" dirty="0">
                <a:latin typeface="FoundrySansNormal" pitchFamily="2" charset="0"/>
              </a:rPr>
              <a:t>Involvering øger kvaliteten i vores arbejde og sikrer, at vi har fokus på de vigtigste udfordringer inden for kræftområdet og kan sætte relevant ind på rette tid og sted. Vi afsætter de nødvendige ressourcer, fordi vi ved, at den rette involvering giver værdi og hjælper os til at opnå de bedst tænkelige resultater, den </a:t>
            </a:r>
            <a:r>
              <a:rPr lang="da-DK" sz="1200" b="1" dirty="0">
                <a:solidFill>
                  <a:schemeClr val="accent1"/>
                </a:solidFill>
                <a:latin typeface="FoundrySansNormal" pitchFamily="2" charset="0"/>
              </a:rPr>
              <a:t>størst mulig opbakning og et stærkt medejerskab</a:t>
            </a:r>
            <a:r>
              <a:rPr lang="da-DK" sz="1200" dirty="0">
                <a:latin typeface="FoundrySansNormal" pitchFamily="2" charset="0"/>
              </a:rPr>
              <a:t> til vores arbejde for kræftsagen.</a:t>
            </a:r>
          </a:p>
          <a:p>
            <a:pPr algn="l"/>
            <a:endParaRPr lang="da-DK" sz="1200" dirty="0">
              <a:latin typeface="FoundrySansNormal" pitchFamily="2" charset="0"/>
            </a:endParaRPr>
          </a:p>
          <a:p>
            <a:pPr algn="l"/>
            <a:r>
              <a:rPr lang="da-DK" sz="1200" dirty="0">
                <a:latin typeface="FoundrySansNormal" pitchFamily="2" charset="0"/>
              </a:rPr>
              <a:t>Det skal være nemt at involvere og engagere sig i Kræftens Bekæmpelse og kræftsagen, og vi skal være gode til proaktivt og tydeligt at fortælle, hvordan man kan bidrage og få indflydelse, så det opleves meningsfuldt og givende at være en </a:t>
            </a:r>
            <a:r>
              <a:rPr lang="da-DK" sz="1200" b="1" dirty="0">
                <a:solidFill>
                  <a:schemeClr val="accent1"/>
                </a:solidFill>
                <a:latin typeface="FoundrySansNormal" pitchFamily="2" charset="0"/>
              </a:rPr>
              <a:t>del af folkesagen og det aktive fællesskab </a:t>
            </a:r>
            <a:r>
              <a:rPr lang="da-DK" sz="1200" dirty="0">
                <a:latin typeface="FoundrySansNormal" pitchFamily="2" charset="0"/>
              </a:rPr>
              <a:t>mod kræft.</a:t>
            </a:r>
          </a:p>
        </p:txBody>
      </p:sp>
      <p:sp>
        <p:nvSpPr>
          <p:cNvPr id="10" name="Text Placeholder 2">
            <a:extLst>
              <a:ext uri="{FF2B5EF4-FFF2-40B4-BE49-F238E27FC236}">
                <a16:creationId xmlns:a16="http://schemas.microsoft.com/office/drawing/2014/main" id="{A443B052-71D4-E34F-83F5-BD7CAD5645C5}"/>
              </a:ext>
            </a:extLst>
          </p:cNvPr>
          <p:cNvSpPr txBox="1">
            <a:spLocks/>
          </p:cNvSpPr>
          <p:nvPr/>
        </p:nvSpPr>
        <p:spPr>
          <a:xfrm>
            <a:off x="2181274" y="689835"/>
            <a:ext cx="9210034" cy="2058946"/>
          </a:xfrm>
          <a:prstGeom prst="rect">
            <a:avLst/>
          </a:prstGeom>
        </p:spPr>
        <p:txBody>
          <a:bodyPr vert="horz" lIns="91440" tIns="45720" rIns="91440" bIns="45720" rtlCol="0" anchor="t">
            <a:noAutofit/>
          </a:bodyPr>
          <a:lstStyle>
            <a:defPPr>
              <a:defRPr lang="da-DK"/>
            </a:defPPr>
            <a:lvl1pPr marL="0" indent="0" algn="ctr" defTabSz="914400" rtl="0" eaLnBrk="1" latinLnBrk="0" hangingPunct="1">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4572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9144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3716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18288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000" dirty="0">
                <a:solidFill>
                  <a:srgbClr val="FF0000"/>
                </a:solidFill>
                <a:latin typeface="FoundrySansDemi" pitchFamily="2" charset="0"/>
                <a:ea typeface="FoundrySans-Normal" charset="0"/>
                <a:cs typeface="FoundrySans-Normal" charset="0"/>
              </a:rPr>
              <a:t>INVOLVERENDE</a:t>
            </a:r>
            <a:endParaRPr lang="en-US" sz="4000" dirty="0">
              <a:solidFill>
                <a:schemeClr val="accent6"/>
              </a:solidFill>
              <a:latin typeface="FoundrySans-Normal" charset="0"/>
              <a:ea typeface="FoundrySans-Normal" charset="0"/>
              <a:cs typeface="FoundrySans-Normal" charset="0"/>
            </a:endParaRPr>
          </a:p>
        </p:txBody>
      </p:sp>
      <p:pic>
        <p:nvPicPr>
          <p:cNvPr id="16" name="Picture 15">
            <a:extLst>
              <a:ext uri="{FF2B5EF4-FFF2-40B4-BE49-F238E27FC236}">
                <a16:creationId xmlns:a16="http://schemas.microsoft.com/office/drawing/2014/main" id="{A480D2B6-A4F4-5E4D-A608-D5548875EDAC}"/>
              </a:ext>
            </a:extLst>
          </p:cNvPr>
          <p:cNvPicPr>
            <a:picLocks noChangeAspect="1"/>
          </p:cNvPicPr>
          <p:nvPr/>
        </p:nvPicPr>
        <p:blipFill>
          <a:blip r:embed="rId4"/>
          <a:stretch>
            <a:fillRect/>
          </a:stretch>
        </p:blipFill>
        <p:spPr>
          <a:xfrm>
            <a:off x="596378" y="319168"/>
            <a:ext cx="1428715" cy="1428715"/>
          </a:xfrm>
          <a:prstGeom prst="rect">
            <a:avLst/>
          </a:prstGeom>
        </p:spPr>
      </p:pic>
    </p:spTree>
    <p:extLst>
      <p:ext uri="{BB962C8B-B14F-4D97-AF65-F5344CB8AC3E}">
        <p14:creationId xmlns:p14="http://schemas.microsoft.com/office/powerpoint/2010/main" val="1842773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7" name="Rectangle 16"/>
          <p:cNvSpPr/>
          <p:nvPr/>
        </p:nvSpPr>
        <p:spPr>
          <a:xfrm>
            <a:off x="0" y="0"/>
            <a:ext cx="12192001" cy="6858000"/>
          </a:xfrm>
          <a:prstGeom prst="rect">
            <a:avLst/>
          </a:prstGeom>
          <a:gradFill>
            <a:gsLst>
              <a:gs pos="99000">
                <a:srgbClr val="C00000">
                  <a:alpha val="90000"/>
                </a:srgbClr>
              </a:gs>
              <a:gs pos="0">
                <a:srgbClr val="FF1E23">
                  <a:alpha val="90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 </a:t>
            </a:r>
          </a:p>
        </p:txBody>
      </p:sp>
      <p:sp>
        <p:nvSpPr>
          <p:cNvPr id="11" name="TextBox 10"/>
          <p:cNvSpPr txBox="1"/>
          <p:nvPr/>
        </p:nvSpPr>
        <p:spPr>
          <a:xfrm>
            <a:off x="0" y="2367171"/>
            <a:ext cx="12192000" cy="1446550"/>
          </a:xfrm>
          <a:prstGeom prst="rect">
            <a:avLst/>
          </a:prstGeom>
          <a:noFill/>
        </p:spPr>
        <p:txBody>
          <a:bodyPr wrap="square" rtlCol="0">
            <a:spAutoFit/>
          </a:bodyPr>
          <a:lstStyle/>
          <a:p>
            <a:pPr algn="ctr"/>
            <a:r>
              <a:rPr lang="da-DK" sz="4400" b="1" dirty="0" smtClean="0">
                <a:solidFill>
                  <a:schemeClr val="bg1"/>
                </a:solidFill>
                <a:latin typeface="FoundrySansNormal" pitchFamily="2" charset="0"/>
                <a:ea typeface="FoundrySans-Normal" charset="0"/>
                <a:cs typeface="FoundrySans-Normal" charset="0"/>
              </a:rPr>
              <a:t>Hvordan</a:t>
            </a:r>
            <a:r>
              <a:rPr lang="da-DK" sz="4400" dirty="0" smtClean="0">
                <a:solidFill>
                  <a:schemeClr val="bg1"/>
                </a:solidFill>
              </a:rPr>
              <a:t> gør vi </a:t>
            </a:r>
            <a:r>
              <a:rPr lang="da-DK" sz="4400" dirty="0">
                <a:solidFill>
                  <a:schemeClr val="bg1"/>
                </a:solidFill>
              </a:rPr>
              <a:t>værdierne til en </a:t>
            </a:r>
            <a:r>
              <a:rPr lang="da-DK" sz="4400" dirty="0" smtClean="0">
                <a:solidFill>
                  <a:schemeClr val="bg1"/>
                </a:solidFill>
              </a:rPr>
              <a:t>synlig</a:t>
            </a:r>
          </a:p>
          <a:p>
            <a:pPr algn="ctr"/>
            <a:r>
              <a:rPr lang="da-DK" sz="4400" dirty="0" smtClean="0">
                <a:solidFill>
                  <a:schemeClr val="bg1"/>
                </a:solidFill>
              </a:rPr>
              <a:t>og </a:t>
            </a:r>
            <a:r>
              <a:rPr lang="da-DK" sz="4400" dirty="0">
                <a:solidFill>
                  <a:schemeClr val="bg1"/>
                </a:solidFill>
              </a:rPr>
              <a:t>levende del af vores </a:t>
            </a:r>
            <a:r>
              <a:rPr lang="da-DK" sz="4400" dirty="0" smtClean="0">
                <a:solidFill>
                  <a:schemeClr val="bg1"/>
                </a:solidFill>
              </a:rPr>
              <a:t>hverdag?</a:t>
            </a:r>
            <a:endParaRPr lang="da-DK" sz="4400" b="1" dirty="0">
              <a:solidFill>
                <a:schemeClr val="bg1"/>
              </a:solidFill>
              <a:latin typeface="FoundrySansNormal" pitchFamily="2" charset="0"/>
              <a:ea typeface="FoundrySans-Normal" charset="0"/>
              <a:cs typeface="FoundrySans-Normal"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43744" y="6079136"/>
            <a:ext cx="519205" cy="519205"/>
          </a:xfrm>
          <a:prstGeom prst="rect">
            <a:avLst/>
          </a:prstGeom>
          <a:effectLst>
            <a:outerShdw blurRad="63500" sx="88000" sy="88000" algn="ctr" rotWithShape="0">
              <a:prstClr val="black">
                <a:alpha val="40000"/>
              </a:prstClr>
            </a:outerShdw>
          </a:effectLst>
        </p:spPr>
      </p:pic>
    </p:spTree>
    <p:extLst>
      <p:ext uri="{BB962C8B-B14F-4D97-AF65-F5344CB8AC3E}">
        <p14:creationId xmlns:p14="http://schemas.microsoft.com/office/powerpoint/2010/main" val="2088274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
            <a:extLst>
              <a:ext uri="{FF2B5EF4-FFF2-40B4-BE49-F238E27FC236}">
                <a16:creationId xmlns:a16="http://schemas.microsoft.com/office/drawing/2014/main" id="{BE261F71-A616-C340-9EC6-7A142159FA4C}"/>
              </a:ext>
            </a:extLst>
          </p:cNvPr>
          <p:cNvSpPr/>
          <p:nvPr/>
        </p:nvSpPr>
        <p:spPr>
          <a:xfrm rot="10800000">
            <a:off x="0" y="0"/>
            <a:ext cx="12192000" cy="2608120"/>
          </a:xfrm>
          <a:custGeom>
            <a:avLst/>
            <a:gdLst>
              <a:gd name="connsiteX0" fmla="*/ 0 w 12192000"/>
              <a:gd name="connsiteY0" fmla="*/ 0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0 h 1803400"/>
              <a:gd name="connsiteX0" fmla="*/ 0 w 12192000"/>
              <a:gd name="connsiteY0" fmla="*/ 615142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615142 h 180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803400">
                <a:moveTo>
                  <a:pt x="0" y="615142"/>
                </a:moveTo>
                <a:lnTo>
                  <a:pt x="12192000" y="0"/>
                </a:lnTo>
                <a:lnTo>
                  <a:pt x="12192000" y="1803400"/>
                </a:lnTo>
                <a:lnTo>
                  <a:pt x="0" y="1803400"/>
                </a:lnTo>
                <a:lnTo>
                  <a:pt x="0" y="6151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rgbClr val="FFFFFF"/>
              </a:solidFill>
            </a:endParaRPr>
          </a:p>
        </p:txBody>
      </p: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5450" y="6219798"/>
            <a:ext cx="519205" cy="519205"/>
          </a:xfrm>
          <a:prstGeom prst="rect">
            <a:avLst/>
          </a:prstGeom>
          <a:effectLst>
            <a:outerShdw blurRad="63500" sx="88000" sy="88000" algn="ctr" rotWithShape="0">
              <a:prstClr val="black">
                <a:alpha val="40000"/>
              </a:prstClr>
            </a:outerShdw>
          </a:effectLst>
        </p:spPr>
      </p:pic>
      <p:sp>
        <p:nvSpPr>
          <p:cNvPr id="8" name="Text Placeholder 2">
            <a:extLst>
              <a:ext uri="{FF2B5EF4-FFF2-40B4-BE49-F238E27FC236}">
                <a16:creationId xmlns:a16="http://schemas.microsoft.com/office/drawing/2014/main" id="{AA911BF3-C5C9-6F42-A863-0CFF3772D0FB}"/>
              </a:ext>
            </a:extLst>
          </p:cNvPr>
          <p:cNvSpPr txBox="1">
            <a:spLocks/>
          </p:cNvSpPr>
          <p:nvPr/>
        </p:nvSpPr>
        <p:spPr>
          <a:xfrm>
            <a:off x="495608" y="306989"/>
            <a:ext cx="11436562" cy="2058946"/>
          </a:xfrm>
          <a:prstGeom prst="rect">
            <a:avLst/>
          </a:prstGeom>
        </p:spPr>
        <p:txBody>
          <a:bodyPr vert="horz" lIns="91440" tIns="45720" rIns="91440" bIns="45720" rtlCol="0" anchor="t">
            <a:noAutofit/>
          </a:bodyPr>
          <a:lstStyle>
            <a:defPPr>
              <a:defRPr lang="da-DK"/>
            </a:defPPr>
            <a:lvl1pPr marL="0" indent="0" algn="ctr" defTabSz="914400" rtl="0" eaLnBrk="1" latinLnBrk="0" hangingPunct="1">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4572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9144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3716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18288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3600" dirty="0" smtClean="0">
                <a:solidFill>
                  <a:schemeClr val="accent6"/>
                </a:solidFill>
                <a:latin typeface="FoundrySansNormal" panose="00000400000000000000" pitchFamily="2" charset="0"/>
                <a:ea typeface="FoundrySans-Normal" charset="0"/>
                <a:cs typeface="FoundrySans-Normal" charset="0"/>
              </a:rPr>
              <a:t>Vi har et fælles ansvar for, at værdierne bliver en aktiv del af vores kultur</a:t>
            </a:r>
            <a:endParaRPr lang="en-US" sz="3600" dirty="0">
              <a:solidFill>
                <a:schemeClr val="accent6"/>
              </a:solidFill>
              <a:latin typeface="FoundrySansNormal" panose="00000400000000000000" pitchFamily="2" charset="0"/>
              <a:ea typeface="FoundrySans-Normal" charset="0"/>
              <a:cs typeface="FoundrySans-Normal" charset="0"/>
            </a:endParaRPr>
          </a:p>
        </p:txBody>
      </p:sp>
      <p:pic>
        <p:nvPicPr>
          <p:cNvPr id="14" name="Picture 13">
            <a:extLst>
              <a:ext uri="{FF2B5EF4-FFF2-40B4-BE49-F238E27FC236}">
                <a16:creationId xmlns:a16="http://schemas.microsoft.com/office/drawing/2014/main" id="{FDF9F4C4-66CA-2C49-A6A6-A59D96475955}"/>
              </a:ext>
            </a:extLst>
          </p:cNvPr>
          <p:cNvPicPr>
            <a:picLocks noChangeAspect="1"/>
          </p:cNvPicPr>
          <p:nvPr/>
        </p:nvPicPr>
        <p:blipFill rotWithShape="1">
          <a:blip r:embed="rId4">
            <a:extLst>
              <a:ext uri="{28A0092B-C50C-407E-A947-70E740481C1C}">
                <a14:useLocalDpi xmlns:a14="http://schemas.microsoft.com/office/drawing/2010/main" val="0"/>
              </a:ext>
            </a:extLst>
          </a:blip>
          <a:srcRect l="3473" t="5923" r="3257"/>
          <a:stretch/>
        </p:blipFill>
        <p:spPr>
          <a:xfrm>
            <a:off x="29982" y="2008683"/>
            <a:ext cx="5756223" cy="4832404"/>
          </a:xfrm>
          <a:prstGeom prst="rect">
            <a:avLst/>
          </a:prstGeom>
        </p:spPr>
      </p:pic>
      <p:sp>
        <p:nvSpPr>
          <p:cNvPr id="19" name="Subtitle 2">
            <a:extLst>
              <a:ext uri="{FF2B5EF4-FFF2-40B4-BE49-F238E27FC236}">
                <a16:creationId xmlns:a16="http://schemas.microsoft.com/office/drawing/2014/main" id="{0751E933-7098-E349-8AD1-CA0CCB7894B6}"/>
              </a:ext>
            </a:extLst>
          </p:cNvPr>
          <p:cNvSpPr txBox="1">
            <a:spLocks/>
          </p:cNvSpPr>
          <p:nvPr/>
        </p:nvSpPr>
        <p:spPr>
          <a:xfrm>
            <a:off x="5126636" y="2915111"/>
            <a:ext cx="6805534" cy="17718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3600" dirty="0" smtClean="0">
                <a:solidFill>
                  <a:schemeClr val="accent1"/>
                </a:solidFill>
                <a:latin typeface="FoundrySansNormal" pitchFamily="2" charset="0"/>
                <a:ea typeface="FoundrySans-Normal" charset="0"/>
                <a:cs typeface="FoundrySans-Normal" charset="0"/>
              </a:rPr>
              <a:t>‘Culture eats strategy for breakfast’</a:t>
            </a:r>
            <a:endParaRPr lang="en-US" sz="3600" dirty="0">
              <a:solidFill>
                <a:schemeClr val="accent1"/>
              </a:solidFill>
              <a:latin typeface="FoundrySansNormal" pitchFamily="2" charset="0"/>
              <a:ea typeface="FoundrySans-Normal" charset="0"/>
              <a:cs typeface="FoundrySans-Normal" charset="0"/>
            </a:endParaRPr>
          </a:p>
          <a:p>
            <a:pPr algn="l">
              <a:lnSpc>
                <a:spcPct val="100000"/>
              </a:lnSpc>
            </a:pPr>
            <a:endParaRPr lang="en-US" sz="3600" dirty="0">
              <a:solidFill>
                <a:schemeClr val="accent6"/>
              </a:solidFill>
              <a:latin typeface="FoundrySans-Normal" charset="0"/>
              <a:ea typeface="FoundrySans-Normal" charset="0"/>
              <a:cs typeface="FoundrySans-Normal" charset="0"/>
            </a:endParaRPr>
          </a:p>
          <a:p>
            <a:pPr algn="l">
              <a:lnSpc>
                <a:spcPct val="100000"/>
              </a:lnSpc>
            </a:pPr>
            <a:r>
              <a:rPr lang="en-US" dirty="0">
                <a:solidFill>
                  <a:schemeClr val="accent6"/>
                </a:solidFill>
                <a:latin typeface="FoundrySansItalic" pitchFamily="2" charset="0"/>
                <a:ea typeface="FoundrySans-Normal" charset="0"/>
                <a:cs typeface="FoundrySans-Normal" charset="0"/>
              </a:rPr>
              <a:t>- Peter Drucker</a:t>
            </a:r>
          </a:p>
        </p:txBody>
      </p:sp>
    </p:spTree>
    <p:extLst>
      <p:ext uri="{BB962C8B-B14F-4D97-AF65-F5344CB8AC3E}">
        <p14:creationId xmlns:p14="http://schemas.microsoft.com/office/powerpoint/2010/main" val="24971808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2397EC90-F706-B04E-B537-550479236EEE}"/>
              </a:ext>
            </a:extLst>
          </p:cNvPr>
          <p:cNvGrpSpPr/>
          <p:nvPr/>
        </p:nvGrpSpPr>
        <p:grpSpPr>
          <a:xfrm>
            <a:off x="226776" y="2294739"/>
            <a:ext cx="11498606" cy="4401694"/>
            <a:chOff x="-92553" y="1965130"/>
            <a:chExt cx="10239127" cy="4106367"/>
          </a:xfrm>
        </p:grpSpPr>
        <p:cxnSp>
          <p:nvCxnSpPr>
            <p:cNvPr id="41" name="Lige pilforbindelse 26">
              <a:extLst>
                <a:ext uri="{FF2B5EF4-FFF2-40B4-BE49-F238E27FC236}">
                  <a16:creationId xmlns:a16="http://schemas.microsoft.com/office/drawing/2014/main" id="{F6EB3CD5-0A27-DE4D-B601-6205E16E234C}"/>
                </a:ext>
              </a:extLst>
            </p:cNvPr>
            <p:cNvCxnSpPr>
              <a:cxnSpLocks/>
            </p:cNvCxnSpPr>
            <p:nvPr/>
          </p:nvCxnSpPr>
          <p:spPr bwMode="auto">
            <a:xfrm flipV="1">
              <a:off x="734362" y="5101017"/>
              <a:ext cx="8840562" cy="970480"/>
            </a:xfrm>
            <a:prstGeom prst="straightConnector1">
              <a:avLst/>
            </a:prstGeom>
            <a:solidFill>
              <a:schemeClr val="tx2"/>
            </a:solidFill>
            <a:ln w="9525" cap="flat" cmpd="sng" algn="ctr">
              <a:solidFill>
                <a:schemeClr val="tx1"/>
              </a:solidFill>
              <a:prstDash val="dash"/>
              <a:round/>
              <a:headEnd type="none" w="med" len="med"/>
              <a:tailEnd type="triangle"/>
            </a:ln>
            <a:effectLst/>
          </p:spPr>
        </p:cxnSp>
        <p:grpSp>
          <p:nvGrpSpPr>
            <p:cNvPr id="47" name="Group 46">
              <a:extLst>
                <a:ext uri="{FF2B5EF4-FFF2-40B4-BE49-F238E27FC236}">
                  <a16:creationId xmlns:a16="http://schemas.microsoft.com/office/drawing/2014/main" id="{440D37A0-6C8D-6748-8BB9-FADB3A1F50AF}"/>
                </a:ext>
              </a:extLst>
            </p:cNvPr>
            <p:cNvGrpSpPr/>
            <p:nvPr/>
          </p:nvGrpSpPr>
          <p:grpSpPr>
            <a:xfrm>
              <a:off x="-92553" y="1965130"/>
              <a:ext cx="10239127" cy="3712099"/>
              <a:chOff x="-92553" y="1965130"/>
              <a:chExt cx="10239127" cy="3712099"/>
            </a:xfrm>
          </p:grpSpPr>
          <p:sp>
            <p:nvSpPr>
              <p:cNvPr id="26" name="TextBox 5">
                <a:extLst>
                  <a:ext uri="{FF2B5EF4-FFF2-40B4-BE49-F238E27FC236}">
                    <a16:creationId xmlns:a16="http://schemas.microsoft.com/office/drawing/2014/main" id="{35890100-4F9C-234A-813B-B2E730093E48}"/>
                  </a:ext>
                </a:extLst>
              </p:cNvPr>
              <p:cNvSpPr txBox="1"/>
              <p:nvPr/>
            </p:nvSpPr>
            <p:spPr>
              <a:xfrm>
                <a:off x="2247565" y="2353103"/>
                <a:ext cx="3120971" cy="363412"/>
              </a:xfrm>
              <a:prstGeom prst="rect">
                <a:avLst/>
              </a:prstGeom>
              <a:noFill/>
            </p:spPr>
            <p:txBody>
              <a:bodyPr wrap="square" rtlCol="0">
                <a:spAutoFit/>
              </a:bodyPr>
              <a:lstStyle/>
              <a:p>
                <a:pPr algn="ctr"/>
                <a:r>
                  <a:rPr lang="en-US" sz="1400" b="1" dirty="0">
                    <a:solidFill>
                      <a:schemeClr val="accent1"/>
                    </a:solidFill>
                    <a:latin typeface="FoundrySansNormal" pitchFamily="2" charset="0"/>
                    <a:ea typeface="Calibri" charset="0"/>
                    <a:cs typeface="Calibri" charset="0"/>
                  </a:rPr>
                  <a:t>2. </a:t>
                </a:r>
                <a:r>
                  <a:rPr lang="en-US" sz="1400" b="1" dirty="0">
                    <a:solidFill>
                      <a:schemeClr val="accent6"/>
                    </a:solidFill>
                    <a:latin typeface="FoundrySansNormal" pitchFamily="2" charset="0"/>
                    <a:ea typeface="Calibri" charset="0"/>
                    <a:cs typeface="Calibri" charset="0"/>
                  </a:rPr>
                  <a:t>EKSPLORATIV INVOLVERING</a:t>
                </a:r>
              </a:p>
            </p:txBody>
          </p:sp>
          <p:sp>
            <p:nvSpPr>
              <p:cNvPr id="27" name="TextBox 5">
                <a:extLst>
                  <a:ext uri="{FF2B5EF4-FFF2-40B4-BE49-F238E27FC236}">
                    <a16:creationId xmlns:a16="http://schemas.microsoft.com/office/drawing/2014/main" id="{0A0FC737-A77F-CF48-95EC-D898502C96F8}"/>
                  </a:ext>
                </a:extLst>
              </p:cNvPr>
              <p:cNvSpPr txBox="1"/>
              <p:nvPr/>
            </p:nvSpPr>
            <p:spPr>
              <a:xfrm>
                <a:off x="5648698" y="2852116"/>
                <a:ext cx="2941006" cy="363412"/>
              </a:xfrm>
              <a:prstGeom prst="rect">
                <a:avLst/>
              </a:prstGeom>
              <a:noFill/>
            </p:spPr>
            <p:txBody>
              <a:bodyPr wrap="square" rtlCol="0">
                <a:spAutoFit/>
              </a:bodyPr>
              <a:lstStyle/>
              <a:p>
                <a:pPr algn="ctr"/>
                <a:r>
                  <a:rPr lang="en-US" sz="1400" b="1" dirty="0">
                    <a:solidFill>
                      <a:schemeClr val="accent1"/>
                    </a:solidFill>
                    <a:latin typeface="FoundrySansNormal" pitchFamily="2" charset="0"/>
                    <a:ea typeface="Calibri" charset="0"/>
                    <a:cs typeface="Calibri" charset="0"/>
                  </a:rPr>
                  <a:t>3. </a:t>
                </a:r>
                <a:r>
                  <a:rPr lang="en-US" sz="1400" b="1" dirty="0">
                    <a:solidFill>
                      <a:schemeClr val="accent6"/>
                    </a:solidFill>
                    <a:latin typeface="FoundrySansNormal" pitchFamily="2" charset="0"/>
                    <a:ea typeface="Calibri" charset="0"/>
                    <a:cs typeface="Calibri" charset="0"/>
                  </a:rPr>
                  <a:t>FOKUSERET INVOLVERING</a:t>
                </a:r>
              </a:p>
            </p:txBody>
          </p:sp>
          <p:sp>
            <p:nvSpPr>
              <p:cNvPr id="28" name="Uddrag 24">
                <a:extLst>
                  <a:ext uri="{FF2B5EF4-FFF2-40B4-BE49-F238E27FC236}">
                    <a16:creationId xmlns:a16="http://schemas.microsoft.com/office/drawing/2014/main" id="{58AC3E84-C1CE-CF41-82E9-D460F3D18103}"/>
                  </a:ext>
                </a:extLst>
              </p:cNvPr>
              <p:cNvSpPr/>
              <p:nvPr/>
            </p:nvSpPr>
            <p:spPr>
              <a:xfrm rot="16200000">
                <a:off x="1325553" y="3223334"/>
                <a:ext cx="2770060" cy="2137729"/>
              </a:xfrm>
              <a:prstGeom prst="flowChartExtra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620" dirty="0">
                  <a:solidFill>
                    <a:schemeClr val="accent1"/>
                  </a:solidFill>
                </a:endParaRPr>
              </a:p>
            </p:txBody>
          </p:sp>
          <p:sp>
            <p:nvSpPr>
              <p:cNvPr id="29" name="Uddrag 25">
                <a:extLst>
                  <a:ext uri="{FF2B5EF4-FFF2-40B4-BE49-F238E27FC236}">
                    <a16:creationId xmlns:a16="http://schemas.microsoft.com/office/drawing/2014/main" id="{71A39E44-4CCC-324C-A961-7F85CA5C4E79}"/>
                  </a:ext>
                </a:extLst>
              </p:cNvPr>
              <p:cNvSpPr/>
              <p:nvPr/>
            </p:nvSpPr>
            <p:spPr>
              <a:xfrm rot="5400000">
                <a:off x="3508920" y="3223333"/>
                <a:ext cx="2770062" cy="2137729"/>
              </a:xfrm>
              <a:prstGeom prst="flowChartExtra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endParaRPr lang="en-GB" sz="1620" dirty="0">
                  <a:solidFill>
                    <a:srgbClr val="FFFFFF"/>
                  </a:solidFill>
                </a:endParaRPr>
              </a:p>
            </p:txBody>
          </p:sp>
          <p:grpSp>
            <p:nvGrpSpPr>
              <p:cNvPr id="30" name="Group 10">
                <a:extLst>
                  <a:ext uri="{FF2B5EF4-FFF2-40B4-BE49-F238E27FC236}">
                    <a16:creationId xmlns:a16="http://schemas.microsoft.com/office/drawing/2014/main" id="{A59C77B4-C006-A94C-9FB2-0F81D8587D9D}"/>
                  </a:ext>
                </a:extLst>
              </p:cNvPr>
              <p:cNvGrpSpPr/>
              <p:nvPr/>
            </p:nvGrpSpPr>
            <p:grpSpPr>
              <a:xfrm>
                <a:off x="5991514" y="3302617"/>
                <a:ext cx="2968215" cy="1979160"/>
                <a:chOff x="4643439" y="2312058"/>
                <a:chExt cx="3157099" cy="1292253"/>
              </a:xfrm>
              <a:solidFill>
                <a:srgbClr val="FF0000"/>
              </a:solidFill>
            </p:grpSpPr>
            <p:sp>
              <p:nvSpPr>
                <p:cNvPr id="31" name="Uddrag 49">
                  <a:extLst>
                    <a:ext uri="{FF2B5EF4-FFF2-40B4-BE49-F238E27FC236}">
                      <a16:creationId xmlns:a16="http://schemas.microsoft.com/office/drawing/2014/main" id="{6B4C0D2F-3BA9-D04F-84F3-A530EEAC4FFB}"/>
                    </a:ext>
                  </a:extLst>
                </p:cNvPr>
                <p:cNvSpPr/>
                <p:nvPr/>
              </p:nvSpPr>
              <p:spPr>
                <a:xfrm rot="16200000">
                  <a:off x="4775183" y="2180314"/>
                  <a:ext cx="1292253" cy="1555742"/>
                </a:xfrm>
                <a:prstGeom prst="flowChartExtra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620" dirty="0">
                    <a:solidFill>
                      <a:srgbClr val="FFFFFF"/>
                    </a:solidFill>
                  </a:endParaRPr>
                </a:p>
              </p:txBody>
            </p:sp>
            <p:sp>
              <p:nvSpPr>
                <p:cNvPr id="32" name="Uddrag 50">
                  <a:extLst>
                    <a:ext uri="{FF2B5EF4-FFF2-40B4-BE49-F238E27FC236}">
                      <a16:creationId xmlns:a16="http://schemas.microsoft.com/office/drawing/2014/main" id="{B98F3B76-071F-2446-9E4D-ACF380D02A23}"/>
                    </a:ext>
                  </a:extLst>
                </p:cNvPr>
                <p:cNvSpPr/>
                <p:nvPr/>
              </p:nvSpPr>
              <p:spPr>
                <a:xfrm rot="5400000">
                  <a:off x="6376541" y="2180314"/>
                  <a:ext cx="1292253" cy="1555741"/>
                </a:xfrm>
                <a:prstGeom prst="flowChartExtra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620" dirty="0">
                    <a:solidFill>
                      <a:schemeClr val="accent5"/>
                    </a:solidFill>
                  </a:endParaRPr>
                </a:p>
              </p:txBody>
            </p:sp>
          </p:grpSp>
          <p:sp>
            <p:nvSpPr>
              <p:cNvPr id="33" name="Tekstfelt 1">
                <a:extLst>
                  <a:ext uri="{FF2B5EF4-FFF2-40B4-BE49-F238E27FC236}">
                    <a16:creationId xmlns:a16="http://schemas.microsoft.com/office/drawing/2014/main" id="{6E9AFB3E-9FBA-174B-BB75-23C56C3FE51A}"/>
                  </a:ext>
                </a:extLst>
              </p:cNvPr>
              <p:cNvSpPr txBox="1"/>
              <p:nvPr/>
            </p:nvSpPr>
            <p:spPr>
              <a:xfrm>
                <a:off x="7245069" y="3881666"/>
                <a:ext cx="1572899" cy="654141"/>
              </a:xfrm>
              <a:prstGeom prst="rect">
                <a:avLst/>
              </a:prstGeom>
              <a:noFill/>
            </p:spPr>
            <p:txBody>
              <a:bodyPr wrap="square" rtlCol="0">
                <a:spAutoFit/>
              </a:bodyPr>
              <a:lstStyle/>
              <a:p>
                <a:pPr algn="ctr"/>
                <a:r>
                  <a:rPr lang="en-GB" sz="1300" b="1" dirty="0">
                    <a:solidFill>
                      <a:srgbClr val="FFFFFF"/>
                    </a:solidFill>
                    <a:latin typeface="FoundrySansNormal" pitchFamily="2" charset="0"/>
                    <a:ea typeface="Calibri" charset="0"/>
                    <a:cs typeface="Calibri" charset="0"/>
                  </a:rPr>
                  <a:t/>
                </a:r>
                <a:br>
                  <a:rPr lang="en-GB" sz="1300" b="1" dirty="0">
                    <a:solidFill>
                      <a:srgbClr val="FFFFFF"/>
                    </a:solidFill>
                    <a:latin typeface="FoundrySansNormal" pitchFamily="2" charset="0"/>
                    <a:ea typeface="Calibri" charset="0"/>
                    <a:cs typeface="Calibri" charset="0"/>
                  </a:rPr>
                </a:br>
                <a:r>
                  <a:rPr lang="en-GB" sz="1300" b="1" dirty="0">
                    <a:solidFill>
                      <a:srgbClr val="FFFFFF"/>
                    </a:solidFill>
                    <a:latin typeface="FoundrySansNormal" pitchFamily="2" charset="0"/>
                    <a:ea typeface="Calibri" charset="0"/>
                    <a:cs typeface="Calibri" charset="0"/>
                  </a:rPr>
                  <a:t>Formulering af </a:t>
                </a:r>
                <a:br>
                  <a:rPr lang="en-GB" sz="1300" b="1" dirty="0">
                    <a:solidFill>
                      <a:srgbClr val="FFFFFF"/>
                    </a:solidFill>
                    <a:latin typeface="FoundrySansNormal" pitchFamily="2" charset="0"/>
                    <a:ea typeface="Calibri" charset="0"/>
                    <a:cs typeface="Calibri" charset="0"/>
                  </a:rPr>
                </a:br>
                <a:r>
                  <a:rPr lang="en-GB" sz="1300" b="1" dirty="0">
                    <a:solidFill>
                      <a:srgbClr val="FFFFFF"/>
                    </a:solidFill>
                    <a:latin typeface="FoundrySansNormal" pitchFamily="2" charset="0"/>
                    <a:ea typeface="Calibri" charset="0"/>
                    <a:cs typeface="Calibri" charset="0"/>
                  </a:rPr>
                  <a:t>værdigrundlag</a:t>
                </a:r>
              </a:p>
            </p:txBody>
          </p:sp>
          <p:sp>
            <p:nvSpPr>
              <p:cNvPr id="34" name="Tekstfelt 32">
                <a:extLst>
                  <a:ext uri="{FF2B5EF4-FFF2-40B4-BE49-F238E27FC236}">
                    <a16:creationId xmlns:a16="http://schemas.microsoft.com/office/drawing/2014/main" id="{BA6234B7-23A8-F94F-AF30-8AB8262621B3}"/>
                  </a:ext>
                </a:extLst>
              </p:cNvPr>
              <p:cNvSpPr txBox="1"/>
              <p:nvPr/>
            </p:nvSpPr>
            <p:spPr>
              <a:xfrm>
                <a:off x="6083696" y="3762569"/>
                <a:ext cx="1572899" cy="832667"/>
              </a:xfrm>
              <a:prstGeom prst="rect">
                <a:avLst/>
              </a:prstGeom>
              <a:noFill/>
            </p:spPr>
            <p:txBody>
              <a:bodyPr wrap="square" rtlCol="0">
                <a:spAutoFit/>
              </a:bodyPr>
              <a:lstStyle/>
              <a:p>
                <a:pPr algn="ctr"/>
                <a:r>
                  <a:rPr lang="en-GB" sz="1300" b="1" dirty="0">
                    <a:solidFill>
                      <a:srgbClr val="FFFFFF"/>
                    </a:solidFill>
                    <a:latin typeface="FoundrySansNormal" pitchFamily="2" charset="0"/>
                    <a:ea typeface="Calibri" charset="0"/>
                    <a:cs typeface="Calibri" charset="0"/>
                  </a:rPr>
                  <a:t/>
                </a:r>
                <a:br>
                  <a:rPr lang="en-GB" sz="1300" b="1" dirty="0">
                    <a:solidFill>
                      <a:srgbClr val="FFFFFF"/>
                    </a:solidFill>
                    <a:latin typeface="FoundrySansNormal" pitchFamily="2" charset="0"/>
                    <a:ea typeface="Calibri" charset="0"/>
                    <a:cs typeface="Calibri" charset="0"/>
                  </a:rPr>
                </a:br>
                <a:r>
                  <a:rPr lang="en-GB" sz="1300" b="1" dirty="0">
                    <a:solidFill>
                      <a:srgbClr val="FFFFFF"/>
                    </a:solidFill>
                    <a:latin typeface="FoundrySansNormal" pitchFamily="2" charset="0"/>
                    <a:ea typeface="Calibri" charset="0"/>
                    <a:cs typeface="Calibri" charset="0"/>
                  </a:rPr>
                  <a:t>Skærpelse</a:t>
                </a:r>
                <a:br>
                  <a:rPr lang="en-GB" sz="1300" b="1" dirty="0">
                    <a:solidFill>
                      <a:srgbClr val="FFFFFF"/>
                    </a:solidFill>
                    <a:latin typeface="FoundrySansNormal" pitchFamily="2" charset="0"/>
                    <a:ea typeface="Calibri" charset="0"/>
                    <a:cs typeface="Calibri" charset="0"/>
                  </a:rPr>
                </a:br>
                <a:r>
                  <a:rPr lang="en-GB" sz="1300" b="1" dirty="0">
                    <a:solidFill>
                      <a:srgbClr val="FFFFFF"/>
                    </a:solidFill>
                    <a:latin typeface="FoundrySansNormal" pitchFamily="2" charset="0"/>
                    <a:ea typeface="Calibri" charset="0"/>
                    <a:cs typeface="Calibri" charset="0"/>
                  </a:rPr>
                  <a:t>af værdiområder </a:t>
                </a:r>
                <a:br>
                  <a:rPr lang="en-GB" sz="1300" b="1" dirty="0">
                    <a:solidFill>
                      <a:srgbClr val="FFFFFF"/>
                    </a:solidFill>
                    <a:latin typeface="FoundrySansNormal" pitchFamily="2" charset="0"/>
                    <a:ea typeface="Calibri" charset="0"/>
                    <a:cs typeface="Calibri" charset="0"/>
                  </a:rPr>
                </a:br>
                <a:r>
                  <a:rPr lang="en-GB" sz="1300" b="1" dirty="0">
                    <a:solidFill>
                      <a:srgbClr val="FFFFFF"/>
                    </a:solidFill>
                    <a:latin typeface="FoundrySansNormal" pitchFamily="2" charset="0"/>
                    <a:ea typeface="Calibri" charset="0"/>
                    <a:cs typeface="Calibri" charset="0"/>
                  </a:rPr>
                  <a:t>i afdelingerne</a:t>
                </a:r>
              </a:p>
            </p:txBody>
          </p:sp>
          <p:sp>
            <p:nvSpPr>
              <p:cNvPr id="35" name="Tekstfelt 33">
                <a:extLst>
                  <a:ext uri="{FF2B5EF4-FFF2-40B4-BE49-F238E27FC236}">
                    <a16:creationId xmlns:a16="http://schemas.microsoft.com/office/drawing/2014/main" id="{93327E65-1B9C-9947-AF59-AC42381D5FDF}"/>
                  </a:ext>
                </a:extLst>
              </p:cNvPr>
              <p:cNvSpPr txBox="1"/>
              <p:nvPr/>
            </p:nvSpPr>
            <p:spPr>
              <a:xfrm>
                <a:off x="3696353" y="3724128"/>
                <a:ext cx="1572899" cy="1019300"/>
              </a:xfrm>
              <a:prstGeom prst="rect">
                <a:avLst/>
              </a:prstGeom>
              <a:noFill/>
            </p:spPr>
            <p:txBody>
              <a:bodyPr wrap="square" rtlCol="0">
                <a:spAutoFit/>
              </a:bodyPr>
              <a:lstStyle/>
              <a:p>
                <a:pPr algn="ctr"/>
                <a:r>
                  <a:rPr lang="en-GB" sz="1300" b="1" dirty="0" smtClean="0">
                    <a:solidFill>
                      <a:srgbClr val="FFFFFF"/>
                    </a:solidFill>
                    <a:latin typeface="FoundrySansNormal" pitchFamily="2" charset="0"/>
                    <a:ea typeface="Calibri" charset="0"/>
                    <a:cs typeface="Calibri" charset="0"/>
                  </a:rPr>
                  <a:t> </a:t>
                </a:r>
                <a:r>
                  <a:rPr lang="en-GB" sz="1300" b="1" dirty="0">
                    <a:solidFill>
                      <a:srgbClr val="FFFFFF"/>
                    </a:solidFill>
                    <a:latin typeface="FoundrySansNormal" pitchFamily="2" charset="0"/>
                    <a:ea typeface="Calibri" charset="0"/>
                    <a:cs typeface="Calibri" charset="0"/>
                  </a:rPr>
                  <a:t/>
                </a:r>
                <a:br>
                  <a:rPr lang="en-GB" sz="1300" b="1" dirty="0">
                    <a:solidFill>
                      <a:srgbClr val="FFFFFF"/>
                    </a:solidFill>
                    <a:latin typeface="FoundrySansNormal" pitchFamily="2" charset="0"/>
                    <a:ea typeface="Calibri" charset="0"/>
                    <a:cs typeface="Calibri" charset="0"/>
                  </a:rPr>
                </a:br>
                <a:r>
                  <a:rPr lang="en-GB" sz="1300" b="1" dirty="0">
                    <a:solidFill>
                      <a:srgbClr val="FFFFFF"/>
                    </a:solidFill>
                    <a:latin typeface="FoundrySansNormal" pitchFamily="2" charset="0"/>
                    <a:ea typeface="Calibri" charset="0"/>
                    <a:cs typeface="Calibri" charset="0"/>
                  </a:rPr>
                  <a:t> Skitsering </a:t>
                </a:r>
                <a:br>
                  <a:rPr lang="en-GB" sz="1300" b="1" dirty="0">
                    <a:solidFill>
                      <a:srgbClr val="FFFFFF"/>
                    </a:solidFill>
                    <a:latin typeface="FoundrySansNormal" pitchFamily="2" charset="0"/>
                    <a:ea typeface="Calibri" charset="0"/>
                    <a:cs typeface="Calibri" charset="0"/>
                  </a:rPr>
                </a:br>
                <a:r>
                  <a:rPr lang="en-GB" sz="1300" b="1" dirty="0">
                    <a:solidFill>
                      <a:srgbClr val="FFFFFF"/>
                    </a:solidFill>
                    <a:latin typeface="FoundrySansNormal" pitchFamily="2" charset="0"/>
                    <a:ea typeface="Calibri" charset="0"/>
                    <a:cs typeface="Calibri" charset="0"/>
                  </a:rPr>
                  <a:t>af centrale </a:t>
                </a:r>
                <a:br>
                  <a:rPr lang="en-GB" sz="1300" b="1" dirty="0">
                    <a:solidFill>
                      <a:srgbClr val="FFFFFF"/>
                    </a:solidFill>
                    <a:latin typeface="FoundrySansNormal" pitchFamily="2" charset="0"/>
                    <a:ea typeface="Calibri" charset="0"/>
                    <a:cs typeface="Calibri" charset="0"/>
                  </a:rPr>
                </a:br>
                <a:r>
                  <a:rPr lang="en-GB" sz="1300" b="1" dirty="0">
                    <a:solidFill>
                      <a:srgbClr val="FFFFFF"/>
                    </a:solidFill>
                    <a:latin typeface="FoundrySansNormal" pitchFamily="2" charset="0"/>
                    <a:ea typeface="Calibri" charset="0"/>
                    <a:cs typeface="Calibri" charset="0"/>
                  </a:rPr>
                  <a:t>værdiområder </a:t>
                </a:r>
                <a:br>
                  <a:rPr lang="en-GB" sz="1300" b="1" dirty="0">
                    <a:solidFill>
                      <a:srgbClr val="FFFFFF"/>
                    </a:solidFill>
                    <a:latin typeface="FoundrySansNormal" pitchFamily="2" charset="0"/>
                    <a:ea typeface="Calibri" charset="0"/>
                    <a:cs typeface="Calibri" charset="0"/>
                  </a:rPr>
                </a:br>
                <a:endParaRPr lang="en-GB" sz="1300" b="1" i="1" dirty="0">
                  <a:solidFill>
                    <a:srgbClr val="FFFFFF"/>
                  </a:solidFill>
                  <a:latin typeface="FoundrySansNormal" pitchFamily="2" charset="0"/>
                  <a:ea typeface="Calibri" charset="0"/>
                  <a:cs typeface="Calibri" charset="0"/>
                </a:endParaRPr>
              </a:p>
            </p:txBody>
          </p:sp>
          <p:sp>
            <p:nvSpPr>
              <p:cNvPr id="36" name="Tekstfelt 34">
                <a:extLst>
                  <a:ext uri="{FF2B5EF4-FFF2-40B4-BE49-F238E27FC236}">
                    <a16:creationId xmlns:a16="http://schemas.microsoft.com/office/drawing/2014/main" id="{D93D1EEA-8A54-1C4F-91B8-17934BB24D69}"/>
                  </a:ext>
                </a:extLst>
              </p:cNvPr>
              <p:cNvSpPr txBox="1"/>
              <p:nvPr/>
            </p:nvSpPr>
            <p:spPr>
              <a:xfrm>
                <a:off x="2181336" y="3657919"/>
                <a:ext cx="1572899" cy="832667"/>
              </a:xfrm>
              <a:prstGeom prst="rect">
                <a:avLst/>
              </a:prstGeom>
              <a:noFill/>
            </p:spPr>
            <p:txBody>
              <a:bodyPr wrap="square" rtlCol="0">
                <a:spAutoFit/>
              </a:bodyPr>
              <a:lstStyle/>
              <a:p>
                <a:pPr algn="ctr"/>
                <a:r>
                  <a:rPr lang="en-GB" sz="1300" b="1" dirty="0">
                    <a:solidFill>
                      <a:srgbClr val="FFFFFF"/>
                    </a:solidFill>
                    <a:latin typeface="FoundrySansNormal" pitchFamily="2" charset="0"/>
                    <a:ea typeface="Calibri" charset="0"/>
                    <a:cs typeface="Calibri" charset="0"/>
                  </a:rPr>
                  <a:t/>
                </a:r>
                <a:br>
                  <a:rPr lang="en-GB" sz="1300" b="1" dirty="0">
                    <a:solidFill>
                      <a:srgbClr val="FFFFFF"/>
                    </a:solidFill>
                    <a:latin typeface="FoundrySansNormal" pitchFamily="2" charset="0"/>
                    <a:ea typeface="Calibri" charset="0"/>
                    <a:cs typeface="Calibri" charset="0"/>
                  </a:rPr>
                </a:br>
                <a:r>
                  <a:rPr lang="en-GB" sz="1300" b="1" dirty="0">
                    <a:solidFill>
                      <a:srgbClr val="FFFFFF"/>
                    </a:solidFill>
                    <a:latin typeface="FoundrySansNormal" pitchFamily="2" charset="0"/>
                    <a:ea typeface="Calibri" charset="0"/>
                    <a:cs typeface="Calibri" charset="0"/>
                  </a:rPr>
                  <a:t>Opfattelse af </a:t>
                </a:r>
                <a:r>
                  <a:rPr lang="en-GB" sz="1300" b="1" dirty="0" smtClean="0">
                    <a:solidFill>
                      <a:srgbClr val="FFFFFF"/>
                    </a:solidFill>
                    <a:latin typeface="FoundrySansNormal" pitchFamily="2" charset="0"/>
                    <a:ea typeface="Calibri" charset="0"/>
                    <a:cs typeface="Calibri" charset="0"/>
                  </a:rPr>
                  <a:t> Kræftens Bekæmpelse</a:t>
                </a:r>
              </a:p>
              <a:p>
                <a:pPr algn="ctr"/>
                <a:r>
                  <a:rPr lang="en-GB" sz="1300" b="1" dirty="0">
                    <a:solidFill>
                      <a:srgbClr val="FFFFFF"/>
                    </a:solidFill>
                    <a:latin typeface="FoundrySansNormal" pitchFamily="2" charset="0"/>
                    <a:ea typeface="Calibri" charset="0"/>
                    <a:cs typeface="Calibri" charset="0"/>
                  </a:rPr>
                  <a:t>i</a:t>
                </a:r>
                <a:r>
                  <a:rPr lang="en-GB" sz="1300" b="1" dirty="0" smtClean="0">
                    <a:solidFill>
                      <a:srgbClr val="FFFFFF"/>
                    </a:solidFill>
                    <a:latin typeface="FoundrySansNormal" pitchFamily="2" charset="0"/>
                    <a:ea typeface="Calibri" charset="0"/>
                    <a:cs typeface="Calibri" charset="0"/>
                  </a:rPr>
                  <a:t>ndefra </a:t>
                </a:r>
                <a:r>
                  <a:rPr lang="en-GB" sz="1300" b="1" dirty="0">
                    <a:solidFill>
                      <a:srgbClr val="FFFFFF"/>
                    </a:solidFill>
                    <a:latin typeface="FoundrySansNormal" pitchFamily="2" charset="0"/>
                    <a:ea typeface="Calibri" charset="0"/>
                    <a:cs typeface="Calibri" charset="0"/>
                  </a:rPr>
                  <a:t>og udefra</a:t>
                </a:r>
              </a:p>
            </p:txBody>
          </p:sp>
          <p:sp>
            <p:nvSpPr>
              <p:cNvPr id="38" name="TextBox 5">
                <a:extLst>
                  <a:ext uri="{FF2B5EF4-FFF2-40B4-BE49-F238E27FC236}">
                    <a16:creationId xmlns:a16="http://schemas.microsoft.com/office/drawing/2014/main" id="{1022F53E-0501-7F46-9228-75CA22A25D2E}"/>
                  </a:ext>
                </a:extLst>
              </p:cNvPr>
              <p:cNvSpPr txBox="1"/>
              <p:nvPr/>
            </p:nvSpPr>
            <p:spPr>
              <a:xfrm>
                <a:off x="-92553" y="1965130"/>
                <a:ext cx="2847521" cy="322280"/>
              </a:xfrm>
              <a:prstGeom prst="rect">
                <a:avLst/>
              </a:prstGeom>
              <a:noFill/>
            </p:spPr>
            <p:txBody>
              <a:bodyPr wrap="square" rtlCol="0">
                <a:spAutoFit/>
              </a:bodyPr>
              <a:lstStyle/>
              <a:p>
                <a:r>
                  <a:rPr lang="en-US" sz="1400" b="1" dirty="0">
                    <a:solidFill>
                      <a:schemeClr val="accent1"/>
                    </a:solidFill>
                    <a:latin typeface="FoundrySansNormal" pitchFamily="2" charset="0"/>
                    <a:ea typeface="Calibri" charset="0"/>
                    <a:cs typeface="Calibri" charset="0"/>
                  </a:rPr>
                  <a:t>1. </a:t>
                </a:r>
                <a:r>
                  <a:rPr lang="en-US" sz="1400" b="1" dirty="0" smtClean="0">
                    <a:solidFill>
                      <a:schemeClr val="accent6"/>
                    </a:solidFill>
                    <a:latin typeface="FoundrySansNormal" pitchFamily="2" charset="0"/>
                    <a:ea typeface="Calibri" charset="0"/>
                    <a:cs typeface="Calibri" charset="0"/>
                  </a:rPr>
                  <a:t>RAMMESÆTNING OG </a:t>
                </a:r>
                <a:r>
                  <a:rPr lang="en-US" sz="1400" b="1" dirty="0">
                    <a:solidFill>
                      <a:schemeClr val="accent6"/>
                    </a:solidFill>
                    <a:latin typeface="FoundrySansNormal" pitchFamily="2" charset="0"/>
                    <a:ea typeface="Calibri" charset="0"/>
                    <a:cs typeface="Calibri" charset="0"/>
                  </a:rPr>
                  <a:t>TRYKPRØVE</a:t>
                </a:r>
              </a:p>
            </p:txBody>
          </p:sp>
          <p:sp>
            <p:nvSpPr>
              <p:cNvPr id="39" name="Ellipse 37">
                <a:extLst>
                  <a:ext uri="{FF2B5EF4-FFF2-40B4-BE49-F238E27FC236}">
                    <a16:creationId xmlns:a16="http://schemas.microsoft.com/office/drawing/2014/main" id="{94D78131-61D6-D648-B901-FD4C08B5C721}"/>
                  </a:ext>
                </a:extLst>
              </p:cNvPr>
              <p:cNvSpPr/>
              <p:nvPr/>
            </p:nvSpPr>
            <p:spPr>
              <a:xfrm>
                <a:off x="772462" y="2989888"/>
                <a:ext cx="370697" cy="250678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620" dirty="0">
                  <a:solidFill>
                    <a:srgbClr val="FFFFFF"/>
                  </a:solidFill>
                </a:endParaRPr>
              </a:p>
            </p:txBody>
          </p:sp>
          <p:cxnSp>
            <p:nvCxnSpPr>
              <p:cNvPr id="40" name="Lige pilforbindelse 3">
                <a:extLst>
                  <a:ext uri="{FF2B5EF4-FFF2-40B4-BE49-F238E27FC236}">
                    <a16:creationId xmlns:a16="http://schemas.microsoft.com/office/drawing/2014/main" id="{D9557426-9488-7C4E-9651-9B4AC9D250EE}"/>
                  </a:ext>
                </a:extLst>
              </p:cNvPr>
              <p:cNvCxnSpPr>
                <a:cxnSpLocks/>
              </p:cNvCxnSpPr>
              <p:nvPr/>
            </p:nvCxnSpPr>
            <p:spPr bwMode="auto">
              <a:xfrm>
                <a:off x="734362" y="2489147"/>
                <a:ext cx="8840562" cy="970480"/>
              </a:xfrm>
              <a:prstGeom prst="straightConnector1">
                <a:avLst/>
              </a:prstGeom>
              <a:solidFill>
                <a:schemeClr val="tx2"/>
              </a:solidFill>
              <a:ln w="9525" cap="flat" cmpd="sng" algn="ctr">
                <a:solidFill>
                  <a:schemeClr val="tx1"/>
                </a:solidFill>
                <a:prstDash val="dash"/>
                <a:round/>
                <a:headEnd type="none" w="med" len="med"/>
                <a:tailEnd type="triangle"/>
              </a:ln>
              <a:effectLst/>
            </p:spPr>
          </p:cxnSp>
          <p:sp>
            <p:nvSpPr>
              <p:cNvPr id="43" name="Ellipse 2">
                <a:extLst>
                  <a:ext uri="{FF2B5EF4-FFF2-40B4-BE49-F238E27FC236}">
                    <a16:creationId xmlns:a16="http://schemas.microsoft.com/office/drawing/2014/main" id="{FC5B7B8E-F49B-554C-9B00-AC9D5550CF46}"/>
                  </a:ext>
                </a:extLst>
              </p:cNvPr>
              <p:cNvSpPr/>
              <p:nvPr/>
            </p:nvSpPr>
            <p:spPr bwMode="auto">
              <a:xfrm>
                <a:off x="9455567" y="3729519"/>
                <a:ext cx="133565" cy="1181528"/>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a-DK" sz="1800" b="0" i="0" u="none" strike="noStrike" cap="none" normalizeH="0" baseline="0" dirty="0">
                  <a:ln>
                    <a:noFill/>
                  </a:ln>
                  <a:solidFill>
                    <a:schemeClr val="tx1"/>
                  </a:solidFill>
                  <a:effectLst/>
                  <a:latin typeface="Arial" charset="0"/>
                </a:endParaRPr>
              </a:p>
            </p:txBody>
          </p:sp>
          <p:sp>
            <p:nvSpPr>
              <p:cNvPr id="44" name="Tekstfelt 4">
                <a:extLst>
                  <a:ext uri="{FF2B5EF4-FFF2-40B4-BE49-F238E27FC236}">
                    <a16:creationId xmlns:a16="http://schemas.microsoft.com/office/drawing/2014/main" id="{DDB7CCB6-6E96-9745-AEDD-C58ECDBC3D46}"/>
                  </a:ext>
                </a:extLst>
              </p:cNvPr>
              <p:cNvSpPr txBox="1"/>
              <p:nvPr/>
            </p:nvSpPr>
            <p:spPr>
              <a:xfrm>
                <a:off x="8583214" y="2994022"/>
                <a:ext cx="1563360" cy="327071"/>
              </a:xfrm>
              <a:prstGeom prst="rect">
                <a:avLst/>
              </a:prstGeom>
              <a:noFill/>
            </p:spPr>
            <p:txBody>
              <a:bodyPr wrap="square" rtlCol="0">
                <a:spAutoFit/>
              </a:bodyPr>
              <a:lstStyle/>
              <a:p>
                <a:pPr algn="ctr"/>
                <a:r>
                  <a:rPr lang="da-DK" sz="1400" b="1" dirty="0">
                    <a:solidFill>
                      <a:schemeClr val="accent1"/>
                    </a:solidFill>
                    <a:latin typeface="FoundrySansNormal" pitchFamily="2" charset="0"/>
                  </a:rPr>
                  <a:t>4. </a:t>
                </a:r>
                <a:r>
                  <a:rPr lang="da-DK" sz="1400" b="1" dirty="0">
                    <a:solidFill>
                      <a:schemeClr val="accent6"/>
                    </a:solidFill>
                    <a:latin typeface="FoundrySansNormal" pitchFamily="2" charset="0"/>
                  </a:rPr>
                  <a:t>TRYKPRØVEN</a:t>
                </a:r>
              </a:p>
            </p:txBody>
          </p:sp>
          <p:sp>
            <p:nvSpPr>
              <p:cNvPr id="45" name="Ellipse 5">
                <a:extLst>
                  <a:ext uri="{FF2B5EF4-FFF2-40B4-BE49-F238E27FC236}">
                    <a16:creationId xmlns:a16="http://schemas.microsoft.com/office/drawing/2014/main" id="{62F023B5-4FA4-2948-8BCD-A9D86270C45F}"/>
                  </a:ext>
                </a:extLst>
              </p:cNvPr>
              <p:cNvSpPr/>
              <p:nvPr/>
            </p:nvSpPr>
            <p:spPr bwMode="auto">
              <a:xfrm>
                <a:off x="1210186" y="3459627"/>
                <a:ext cx="204112" cy="1739097"/>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a-DK" sz="1800" b="0" i="0" u="none" strike="noStrike" cap="none" normalizeH="0" baseline="0" dirty="0">
                  <a:ln>
                    <a:noFill/>
                  </a:ln>
                  <a:solidFill>
                    <a:schemeClr val="tx1"/>
                  </a:solidFill>
                  <a:effectLst/>
                  <a:latin typeface="Arial" charset="0"/>
                </a:endParaRPr>
              </a:p>
            </p:txBody>
          </p:sp>
        </p:grpSp>
      </p:grpSp>
      <p:sp>
        <p:nvSpPr>
          <p:cNvPr id="58" name="Rectangle 1">
            <a:extLst>
              <a:ext uri="{FF2B5EF4-FFF2-40B4-BE49-F238E27FC236}">
                <a16:creationId xmlns:a16="http://schemas.microsoft.com/office/drawing/2014/main" id="{67CDF2A9-7953-C04E-A980-85CAE89B1D06}"/>
              </a:ext>
            </a:extLst>
          </p:cNvPr>
          <p:cNvSpPr/>
          <p:nvPr/>
        </p:nvSpPr>
        <p:spPr>
          <a:xfrm rot="10800000" flipH="1">
            <a:off x="0" y="-165054"/>
            <a:ext cx="12192000" cy="2835805"/>
          </a:xfrm>
          <a:custGeom>
            <a:avLst/>
            <a:gdLst>
              <a:gd name="connsiteX0" fmla="*/ 0 w 12192000"/>
              <a:gd name="connsiteY0" fmla="*/ 0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0 h 1803400"/>
              <a:gd name="connsiteX0" fmla="*/ 0 w 12192000"/>
              <a:gd name="connsiteY0" fmla="*/ 615142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615142 h 180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803400">
                <a:moveTo>
                  <a:pt x="0" y="615142"/>
                </a:moveTo>
                <a:lnTo>
                  <a:pt x="12192000" y="0"/>
                </a:lnTo>
                <a:lnTo>
                  <a:pt x="12192000" y="1803400"/>
                </a:lnTo>
                <a:lnTo>
                  <a:pt x="0" y="1803400"/>
                </a:lnTo>
                <a:lnTo>
                  <a:pt x="0" y="6151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rgbClr val="FFFFFF"/>
              </a:solidFill>
            </a:endParaRPr>
          </a:p>
        </p:txBody>
      </p:sp>
      <p:pic>
        <p:nvPicPr>
          <p:cNvPr id="60" name="Picture 59">
            <a:extLst>
              <a:ext uri="{FF2B5EF4-FFF2-40B4-BE49-F238E27FC236}">
                <a16:creationId xmlns:a16="http://schemas.microsoft.com/office/drawing/2014/main" id="{5C4C2FF9-9199-B947-8973-51DF3E4CA3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5450" y="6219798"/>
            <a:ext cx="519205" cy="519205"/>
          </a:xfrm>
          <a:prstGeom prst="rect">
            <a:avLst/>
          </a:prstGeom>
          <a:effectLst>
            <a:outerShdw blurRad="63500" sx="88000" sy="88000" algn="ctr" rotWithShape="0">
              <a:prstClr val="black">
                <a:alpha val="40000"/>
              </a:prstClr>
            </a:outerShdw>
          </a:effectLst>
        </p:spPr>
      </p:pic>
      <p:sp>
        <p:nvSpPr>
          <p:cNvPr id="61" name="Text Placeholder 2">
            <a:extLst>
              <a:ext uri="{FF2B5EF4-FFF2-40B4-BE49-F238E27FC236}">
                <a16:creationId xmlns:a16="http://schemas.microsoft.com/office/drawing/2014/main" id="{C7E14DD1-C357-D740-804A-CDD1DD64083E}"/>
              </a:ext>
            </a:extLst>
          </p:cNvPr>
          <p:cNvSpPr txBox="1">
            <a:spLocks/>
          </p:cNvSpPr>
          <p:nvPr/>
        </p:nvSpPr>
        <p:spPr>
          <a:xfrm>
            <a:off x="598444" y="115250"/>
            <a:ext cx="10875191" cy="2058946"/>
          </a:xfrm>
          <a:prstGeom prst="rect">
            <a:avLst/>
          </a:prstGeom>
        </p:spPr>
        <p:txBody>
          <a:bodyPr vert="horz" lIns="91440" tIns="45720" rIns="91440" bIns="45720" rtlCol="0" anchor="t">
            <a:noAutofit/>
          </a:bodyPr>
          <a:lstStyle>
            <a:defPPr>
              <a:defRPr lang="da-DK"/>
            </a:defPPr>
            <a:lvl1pPr marL="0" indent="0" algn="ctr" defTabSz="914400" rtl="0" eaLnBrk="1" latinLnBrk="0" hangingPunct="1">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4572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9144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3716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18288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a-DK" sz="4000" dirty="0" smtClean="0">
                <a:solidFill>
                  <a:srgbClr val="5E5E5E"/>
                </a:solidFill>
                <a:latin typeface="FoundrySans-Normal" charset="0"/>
                <a:ea typeface="FoundrySans-Normal" charset="0"/>
                <a:cs typeface="FoundrySans-Normal" charset="0"/>
              </a:rPr>
              <a:t>Værdierne kommer fra os selv – og forankringen er allerede i gang</a:t>
            </a:r>
            <a:endParaRPr lang="da-DK" sz="4000" dirty="0">
              <a:solidFill>
                <a:srgbClr val="5E5E5E"/>
              </a:solidFill>
              <a:latin typeface="FoundrySans-Normal" charset="0"/>
              <a:ea typeface="FoundrySans-Normal" charset="0"/>
              <a:cs typeface="FoundrySans-Normal" charset="0"/>
            </a:endParaRPr>
          </a:p>
        </p:txBody>
      </p:sp>
    </p:spTree>
    <p:extLst>
      <p:ext uri="{BB962C8B-B14F-4D97-AF65-F5344CB8AC3E}">
        <p14:creationId xmlns:p14="http://schemas.microsoft.com/office/powerpoint/2010/main" val="33273510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5450" y="6219798"/>
            <a:ext cx="519205" cy="519205"/>
          </a:xfrm>
          <a:prstGeom prst="rect">
            <a:avLst/>
          </a:prstGeom>
          <a:effectLst>
            <a:outerShdw blurRad="63500" sx="88000" sy="88000" algn="ctr" rotWithShape="0">
              <a:prstClr val="black">
                <a:alpha val="40000"/>
              </a:prstClr>
            </a:outerShdw>
          </a:effectLst>
        </p:spPr>
      </p:pic>
      <p:sp>
        <p:nvSpPr>
          <p:cNvPr id="12" name="Rektangel 11">
            <a:extLst>
              <a:ext uri="{FF2B5EF4-FFF2-40B4-BE49-F238E27FC236}">
                <a16:creationId xmlns:a16="http://schemas.microsoft.com/office/drawing/2014/main" id="{81D47F90-43B6-A54E-AA8D-01A877491E60}"/>
              </a:ext>
            </a:extLst>
          </p:cNvPr>
          <p:cNvSpPr/>
          <p:nvPr/>
        </p:nvSpPr>
        <p:spPr>
          <a:xfrm>
            <a:off x="10798315" y="2278338"/>
            <a:ext cx="1040670" cy="307777"/>
          </a:xfrm>
          <a:prstGeom prst="rect">
            <a:avLst/>
          </a:prstGeom>
        </p:spPr>
        <p:txBody>
          <a:bodyPr wrap="none">
            <a:spAutoFit/>
          </a:bodyPr>
          <a:lstStyle/>
          <a:p>
            <a:pPr algn="ctr" defTabSz="855878"/>
            <a:r>
              <a:rPr lang="en-GB" sz="1400" kern="0" dirty="0">
                <a:solidFill>
                  <a:schemeClr val="accent6"/>
                </a:solidFill>
                <a:latin typeface="FoundrySansNormal" pitchFamily="2" charset="0"/>
                <a:cs typeface="Calibri" panose="020F0502020204030204" pitchFamily="34" charset="0"/>
              </a:rPr>
              <a:t>Respektfuld</a:t>
            </a:r>
          </a:p>
        </p:txBody>
      </p:sp>
      <p:sp>
        <p:nvSpPr>
          <p:cNvPr id="13" name="Rektangel 12">
            <a:extLst>
              <a:ext uri="{FF2B5EF4-FFF2-40B4-BE49-F238E27FC236}">
                <a16:creationId xmlns:a16="http://schemas.microsoft.com/office/drawing/2014/main" id="{A64252DD-11D9-BF49-AB9D-312E49CA48B9}"/>
              </a:ext>
            </a:extLst>
          </p:cNvPr>
          <p:cNvSpPr/>
          <p:nvPr/>
        </p:nvSpPr>
        <p:spPr>
          <a:xfrm>
            <a:off x="7697462" y="2298333"/>
            <a:ext cx="869149" cy="307777"/>
          </a:xfrm>
          <a:prstGeom prst="rect">
            <a:avLst/>
          </a:prstGeom>
        </p:spPr>
        <p:txBody>
          <a:bodyPr wrap="none">
            <a:spAutoFit/>
          </a:bodyPr>
          <a:lstStyle/>
          <a:p>
            <a:pPr algn="ctr" defTabSz="855878"/>
            <a:r>
              <a:rPr lang="en-GB" sz="1400" kern="0" dirty="0">
                <a:solidFill>
                  <a:schemeClr val="accent6"/>
                </a:solidFill>
                <a:latin typeface="FoundrySansNormal" pitchFamily="2" charset="0"/>
                <a:cs typeface="Calibri" panose="020F0502020204030204" pitchFamily="34" charset="0"/>
              </a:rPr>
              <a:t>Trovædig</a:t>
            </a:r>
          </a:p>
        </p:txBody>
      </p:sp>
      <p:sp>
        <p:nvSpPr>
          <p:cNvPr id="14" name="Rektangel 13">
            <a:extLst>
              <a:ext uri="{FF2B5EF4-FFF2-40B4-BE49-F238E27FC236}">
                <a16:creationId xmlns:a16="http://schemas.microsoft.com/office/drawing/2014/main" id="{8E028DEC-5BD4-CB4A-95E5-B456EB14243D}"/>
              </a:ext>
            </a:extLst>
          </p:cNvPr>
          <p:cNvSpPr/>
          <p:nvPr/>
        </p:nvSpPr>
        <p:spPr>
          <a:xfrm>
            <a:off x="9276486" y="6039898"/>
            <a:ext cx="1124027" cy="307777"/>
          </a:xfrm>
          <a:prstGeom prst="rect">
            <a:avLst/>
          </a:prstGeom>
        </p:spPr>
        <p:txBody>
          <a:bodyPr wrap="none">
            <a:spAutoFit/>
          </a:bodyPr>
          <a:lstStyle/>
          <a:p>
            <a:pPr algn="ctr" defTabSz="855878"/>
            <a:r>
              <a:rPr lang="en-GB" sz="1400" kern="0" dirty="0">
                <a:solidFill>
                  <a:schemeClr val="accent6"/>
                </a:solidFill>
                <a:latin typeface="FoundrySansNormal" pitchFamily="2" charset="0"/>
                <a:cs typeface="Calibri" panose="020F0502020204030204" pitchFamily="34" charset="0"/>
              </a:rPr>
              <a:t>Involverende</a:t>
            </a:r>
          </a:p>
        </p:txBody>
      </p:sp>
      <p:sp>
        <p:nvSpPr>
          <p:cNvPr id="17" name="Rectangle 1">
            <a:extLst>
              <a:ext uri="{FF2B5EF4-FFF2-40B4-BE49-F238E27FC236}">
                <a16:creationId xmlns:a16="http://schemas.microsoft.com/office/drawing/2014/main" id="{2291480E-904A-0B47-94A5-A60FFE33AECE}"/>
              </a:ext>
            </a:extLst>
          </p:cNvPr>
          <p:cNvSpPr/>
          <p:nvPr/>
        </p:nvSpPr>
        <p:spPr>
          <a:xfrm rot="10800000">
            <a:off x="1" y="-3"/>
            <a:ext cx="12192000" cy="1666950"/>
          </a:xfrm>
          <a:custGeom>
            <a:avLst/>
            <a:gdLst>
              <a:gd name="connsiteX0" fmla="*/ 0 w 12192000"/>
              <a:gd name="connsiteY0" fmla="*/ 0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0 h 1803400"/>
              <a:gd name="connsiteX0" fmla="*/ 0 w 12192000"/>
              <a:gd name="connsiteY0" fmla="*/ 615142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615142 h 180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803400">
                <a:moveTo>
                  <a:pt x="0" y="615142"/>
                </a:moveTo>
                <a:lnTo>
                  <a:pt x="12192000" y="0"/>
                </a:lnTo>
                <a:lnTo>
                  <a:pt x="12192000" y="1803400"/>
                </a:lnTo>
                <a:lnTo>
                  <a:pt x="0" y="1803400"/>
                </a:lnTo>
                <a:lnTo>
                  <a:pt x="0" y="6151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rgbClr val="FFFFFF"/>
              </a:solidFill>
            </a:endParaRPr>
          </a:p>
        </p:txBody>
      </p:sp>
      <p:grpSp>
        <p:nvGrpSpPr>
          <p:cNvPr id="35" name="Group 34">
            <a:extLst>
              <a:ext uri="{FF2B5EF4-FFF2-40B4-BE49-F238E27FC236}">
                <a16:creationId xmlns:a16="http://schemas.microsoft.com/office/drawing/2014/main" id="{EE841C30-23BF-3F41-AB69-4D60E6DBDCEA}"/>
              </a:ext>
            </a:extLst>
          </p:cNvPr>
          <p:cNvGrpSpPr/>
          <p:nvPr/>
        </p:nvGrpSpPr>
        <p:grpSpPr>
          <a:xfrm>
            <a:off x="7914801" y="2209299"/>
            <a:ext cx="3783962" cy="3741796"/>
            <a:chOff x="7269779" y="1949068"/>
            <a:chExt cx="4166571" cy="4168544"/>
          </a:xfrm>
        </p:grpSpPr>
        <p:sp>
          <p:nvSpPr>
            <p:cNvPr id="16" name="Oval 15">
              <a:extLst>
                <a:ext uri="{FF2B5EF4-FFF2-40B4-BE49-F238E27FC236}">
                  <a16:creationId xmlns:a16="http://schemas.microsoft.com/office/drawing/2014/main" id="{18D8F769-9131-CA4B-A9A0-EE7991B5A7A1}"/>
                </a:ext>
              </a:extLst>
            </p:cNvPr>
            <p:cNvSpPr/>
            <p:nvPr/>
          </p:nvSpPr>
          <p:spPr>
            <a:xfrm>
              <a:off x="7548960" y="1949068"/>
              <a:ext cx="3648075" cy="3648075"/>
            </a:xfrm>
            <a:prstGeom prst="ellipse">
              <a:avLst/>
            </a:prstGeom>
            <a:noFill/>
            <a:ln w="158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9" name="Picture 18">
              <a:extLst>
                <a:ext uri="{FF2B5EF4-FFF2-40B4-BE49-F238E27FC236}">
                  <a16:creationId xmlns:a16="http://schemas.microsoft.com/office/drawing/2014/main" id="{76B925C9-8589-FF47-B02B-7933EE3974F4}"/>
                </a:ext>
              </a:extLst>
            </p:cNvPr>
            <p:cNvPicPr>
              <a:picLocks noChangeAspect="1"/>
            </p:cNvPicPr>
            <p:nvPr/>
          </p:nvPicPr>
          <p:blipFill>
            <a:blip r:embed="rId4"/>
            <a:stretch>
              <a:fillRect/>
            </a:stretch>
          </p:blipFill>
          <p:spPr>
            <a:xfrm rot="723740">
              <a:off x="8507810" y="3319012"/>
              <a:ext cx="1854527" cy="1373104"/>
            </a:xfrm>
            <a:prstGeom prst="rect">
              <a:avLst/>
            </a:prstGeom>
          </p:spPr>
        </p:pic>
        <p:pic>
          <p:nvPicPr>
            <p:cNvPr id="20" name="Picture 19">
              <a:extLst>
                <a:ext uri="{FF2B5EF4-FFF2-40B4-BE49-F238E27FC236}">
                  <a16:creationId xmlns:a16="http://schemas.microsoft.com/office/drawing/2014/main" id="{F9E67F01-B9AC-5744-83F5-ACA19182996F}"/>
                </a:ext>
              </a:extLst>
            </p:cNvPr>
            <p:cNvPicPr>
              <a:picLocks noChangeAspect="1"/>
            </p:cNvPicPr>
            <p:nvPr/>
          </p:nvPicPr>
          <p:blipFill>
            <a:blip r:embed="rId5"/>
            <a:stretch>
              <a:fillRect/>
            </a:stretch>
          </p:blipFill>
          <p:spPr>
            <a:xfrm>
              <a:off x="10477500" y="2375274"/>
              <a:ext cx="958850" cy="958850"/>
            </a:xfrm>
            <a:prstGeom prst="rect">
              <a:avLst/>
            </a:prstGeom>
          </p:spPr>
        </p:pic>
        <p:pic>
          <p:nvPicPr>
            <p:cNvPr id="21" name="Picture 20">
              <a:extLst>
                <a:ext uri="{FF2B5EF4-FFF2-40B4-BE49-F238E27FC236}">
                  <a16:creationId xmlns:a16="http://schemas.microsoft.com/office/drawing/2014/main" id="{81C6443B-E565-1746-AB79-3E9A6369E02B}"/>
                </a:ext>
              </a:extLst>
            </p:cNvPr>
            <p:cNvPicPr>
              <a:picLocks noChangeAspect="1"/>
            </p:cNvPicPr>
            <p:nvPr/>
          </p:nvPicPr>
          <p:blipFill>
            <a:blip r:embed="rId6"/>
            <a:stretch>
              <a:fillRect/>
            </a:stretch>
          </p:blipFill>
          <p:spPr>
            <a:xfrm>
              <a:off x="7269779" y="2383594"/>
              <a:ext cx="958850" cy="951117"/>
            </a:xfrm>
            <a:prstGeom prst="rect">
              <a:avLst/>
            </a:prstGeom>
          </p:spPr>
        </p:pic>
        <p:pic>
          <p:nvPicPr>
            <p:cNvPr id="22" name="Picture 21">
              <a:extLst>
                <a:ext uri="{FF2B5EF4-FFF2-40B4-BE49-F238E27FC236}">
                  <a16:creationId xmlns:a16="http://schemas.microsoft.com/office/drawing/2014/main" id="{1DCD1A92-3950-2F43-BCB6-0156DE11ACAD}"/>
                </a:ext>
              </a:extLst>
            </p:cNvPr>
            <p:cNvPicPr>
              <a:picLocks noChangeAspect="1"/>
            </p:cNvPicPr>
            <p:nvPr/>
          </p:nvPicPr>
          <p:blipFill>
            <a:blip r:embed="rId7"/>
            <a:stretch>
              <a:fillRect/>
            </a:stretch>
          </p:blipFill>
          <p:spPr>
            <a:xfrm>
              <a:off x="8883964" y="5143297"/>
              <a:ext cx="974315" cy="974315"/>
            </a:xfrm>
            <a:prstGeom prst="rect">
              <a:avLst/>
            </a:prstGeom>
          </p:spPr>
        </p:pic>
        <p:cxnSp>
          <p:nvCxnSpPr>
            <p:cNvPr id="24" name="Straight Arrow Connector 23">
              <a:extLst>
                <a:ext uri="{FF2B5EF4-FFF2-40B4-BE49-F238E27FC236}">
                  <a16:creationId xmlns:a16="http://schemas.microsoft.com/office/drawing/2014/main" id="{0B1F62F6-829A-E54E-AF36-837865003F39}"/>
                </a:ext>
              </a:extLst>
            </p:cNvPr>
            <p:cNvCxnSpPr>
              <a:cxnSpLocks/>
            </p:cNvCxnSpPr>
            <p:nvPr/>
          </p:nvCxnSpPr>
          <p:spPr>
            <a:xfrm>
              <a:off x="8214258" y="3146302"/>
              <a:ext cx="669706" cy="370683"/>
            </a:xfrm>
            <a:prstGeom prst="straightConnector1">
              <a:avLst/>
            </a:prstGeom>
            <a:ln w="19050">
              <a:solidFill>
                <a:schemeClr val="tx1"/>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8F56AF6-E112-3949-A879-317F712E868A}"/>
                </a:ext>
              </a:extLst>
            </p:cNvPr>
            <p:cNvCxnSpPr>
              <a:cxnSpLocks/>
            </p:cNvCxnSpPr>
            <p:nvPr/>
          </p:nvCxnSpPr>
          <p:spPr>
            <a:xfrm flipH="1">
              <a:off x="10201275" y="3172267"/>
              <a:ext cx="285223" cy="208581"/>
            </a:xfrm>
            <a:prstGeom prst="straightConnector1">
              <a:avLst/>
            </a:prstGeom>
            <a:ln w="19050">
              <a:solidFill>
                <a:schemeClr val="tx1"/>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060B2F7-3526-574C-B8E5-355F5E73B74A}"/>
                </a:ext>
              </a:extLst>
            </p:cNvPr>
            <p:cNvCxnSpPr>
              <a:cxnSpLocks/>
            </p:cNvCxnSpPr>
            <p:nvPr/>
          </p:nvCxnSpPr>
          <p:spPr>
            <a:xfrm flipH="1" flipV="1">
              <a:off x="9377590" y="4572000"/>
              <a:ext cx="1" cy="438967"/>
            </a:xfrm>
            <a:prstGeom prst="straightConnector1">
              <a:avLst/>
            </a:prstGeom>
            <a:ln w="19050">
              <a:solidFill>
                <a:schemeClr val="tx1"/>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grpSp>
      <p:sp>
        <p:nvSpPr>
          <p:cNvPr id="36" name="Text Placeholder 2">
            <a:extLst>
              <a:ext uri="{FF2B5EF4-FFF2-40B4-BE49-F238E27FC236}">
                <a16:creationId xmlns:a16="http://schemas.microsoft.com/office/drawing/2014/main" id="{424D5EEE-A8A2-B34B-B698-716E0B82E2B3}"/>
              </a:ext>
            </a:extLst>
          </p:cNvPr>
          <p:cNvSpPr txBox="1">
            <a:spLocks/>
          </p:cNvSpPr>
          <p:nvPr/>
        </p:nvSpPr>
        <p:spPr>
          <a:xfrm>
            <a:off x="420658" y="441899"/>
            <a:ext cx="9210034" cy="1077930"/>
          </a:xfrm>
          <a:prstGeom prst="rect">
            <a:avLst/>
          </a:prstGeom>
        </p:spPr>
        <p:txBody>
          <a:bodyPr vert="horz" lIns="91440" tIns="45720" rIns="91440" bIns="45720" rtlCol="0" anchor="t">
            <a:noAutofit/>
          </a:bodyPr>
          <a:lstStyle>
            <a:defPPr>
              <a:defRPr lang="da-DK"/>
            </a:defPPr>
            <a:lvl1pPr marL="0" indent="0" algn="ctr" defTabSz="914400" rtl="0" eaLnBrk="1" latinLnBrk="0" hangingPunct="1">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4572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9144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3716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18288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000" dirty="0" smtClean="0">
                <a:solidFill>
                  <a:schemeClr val="accent6"/>
                </a:solidFill>
                <a:latin typeface="FoundrySans-Normal" charset="0"/>
                <a:ea typeface="FoundrySans-Normal" charset="0"/>
                <a:cs typeface="FoundrySans-Normal" charset="0"/>
              </a:rPr>
              <a:t>Værdierne i hverdagen </a:t>
            </a:r>
          </a:p>
        </p:txBody>
      </p:sp>
      <p:sp>
        <p:nvSpPr>
          <p:cNvPr id="23" name="Tekstfelt 22"/>
          <p:cNvSpPr txBox="1"/>
          <p:nvPr/>
        </p:nvSpPr>
        <p:spPr>
          <a:xfrm>
            <a:off x="510723" y="2108851"/>
            <a:ext cx="6613537" cy="3477875"/>
          </a:xfrm>
          <a:prstGeom prst="rect">
            <a:avLst/>
          </a:prstGeom>
          <a:noFill/>
        </p:spPr>
        <p:txBody>
          <a:bodyPr wrap="square" rtlCol="0">
            <a:spAutoFit/>
          </a:bodyPr>
          <a:lstStyle/>
          <a:p>
            <a:r>
              <a:rPr lang="da-DK" sz="2000" dirty="0" smtClean="0">
                <a:solidFill>
                  <a:srgbClr val="FF0000"/>
                </a:solidFill>
                <a:latin typeface="FoundrySansDemi" pitchFamily="2" charset="0"/>
              </a:rPr>
              <a:t>Vi tager værdierne til os </a:t>
            </a:r>
            <a:r>
              <a:rPr lang="da-DK" sz="2000" dirty="0" smtClean="0">
                <a:latin typeface="FoundrySansNormal" panose="00000400000000000000" pitchFamily="2" charset="0"/>
              </a:rPr>
              <a:t>– de skal leve på tværs af Kræftens Bekæmpelse og i vores samspil med omverdenen</a:t>
            </a:r>
          </a:p>
          <a:p>
            <a:r>
              <a:rPr lang="da-DK" sz="2000" dirty="0" smtClean="0">
                <a:latin typeface="FoundrySans-Normal" pitchFamily="2" charset="0"/>
              </a:rPr>
              <a:t>  </a:t>
            </a:r>
            <a:endParaRPr lang="da-DK" sz="2000" dirty="0">
              <a:latin typeface="FoundrySans-Normal" pitchFamily="2" charset="0"/>
            </a:endParaRPr>
          </a:p>
          <a:p>
            <a:r>
              <a:rPr lang="da-DK" sz="2000" dirty="0">
                <a:solidFill>
                  <a:srgbClr val="FF0000"/>
                </a:solidFill>
                <a:latin typeface="FoundrySansDemi" pitchFamily="2" charset="0"/>
              </a:rPr>
              <a:t>Vi handler aktivt </a:t>
            </a:r>
            <a:r>
              <a:rPr lang="da-DK" sz="2000" dirty="0">
                <a:latin typeface="FoundrySansNormal" panose="00000400000000000000" pitchFamily="2" charset="0"/>
              </a:rPr>
              <a:t>– </a:t>
            </a:r>
            <a:r>
              <a:rPr lang="da-DK" sz="2000" dirty="0" smtClean="0">
                <a:latin typeface="FoundrySansNormal" panose="00000400000000000000" pitchFamily="2" charset="0"/>
              </a:rPr>
              <a:t>finder anledninger til </a:t>
            </a:r>
            <a:r>
              <a:rPr lang="da-DK" sz="2000" dirty="0">
                <a:latin typeface="FoundrySansNormal" panose="00000400000000000000" pitchFamily="2" charset="0"/>
              </a:rPr>
              <a:t>at </a:t>
            </a:r>
            <a:r>
              <a:rPr lang="da-DK" sz="2000" dirty="0" smtClean="0">
                <a:latin typeface="FoundrySansNormal" panose="00000400000000000000" pitchFamily="2" charset="0"/>
              </a:rPr>
              <a:t>diskutere og bruge værdierne </a:t>
            </a:r>
            <a:r>
              <a:rPr lang="da-DK" sz="2000" dirty="0">
                <a:latin typeface="FoundrySansNormal" panose="00000400000000000000" pitchFamily="2" charset="0"/>
              </a:rPr>
              <a:t>i </a:t>
            </a:r>
            <a:r>
              <a:rPr lang="da-DK" sz="2000" dirty="0" smtClean="0">
                <a:latin typeface="FoundrySansNormal" panose="00000400000000000000" pitchFamily="2" charset="0"/>
              </a:rPr>
              <a:t>hverdagen – hvad vi siger og hvad vi gør</a:t>
            </a:r>
            <a:endParaRPr lang="da-DK" sz="2000" dirty="0">
              <a:latin typeface="FoundrySansNormal" panose="00000400000000000000" pitchFamily="2" charset="0"/>
            </a:endParaRPr>
          </a:p>
          <a:p>
            <a:endParaRPr lang="da-DK" sz="2000" dirty="0">
              <a:latin typeface="FoundrySans-Normal" pitchFamily="2" charset="0"/>
            </a:endParaRPr>
          </a:p>
          <a:p>
            <a:r>
              <a:rPr lang="da-DK" sz="2000" dirty="0">
                <a:solidFill>
                  <a:srgbClr val="FF0000"/>
                </a:solidFill>
                <a:latin typeface="FoundrySansDemi" pitchFamily="2" charset="0"/>
              </a:rPr>
              <a:t>Vi </a:t>
            </a:r>
            <a:r>
              <a:rPr lang="da-DK" sz="2000" dirty="0" smtClean="0">
                <a:solidFill>
                  <a:srgbClr val="FF0000"/>
                </a:solidFill>
                <a:latin typeface="FoundrySansDemi" pitchFamily="2" charset="0"/>
              </a:rPr>
              <a:t>afprøver </a:t>
            </a:r>
            <a:r>
              <a:rPr lang="da-DK" sz="2000" dirty="0">
                <a:latin typeface="FoundrySansNormal" panose="00000400000000000000" pitchFamily="2" charset="0"/>
              </a:rPr>
              <a:t>– hvilke </a:t>
            </a:r>
            <a:r>
              <a:rPr lang="da-DK" sz="2000" dirty="0" smtClean="0">
                <a:latin typeface="FoundrySansNormal" panose="00000400000000000000" pitchFamily="2" charset="0"/>
              </a:rPr>
              <a:t>nye </a:t>
            </a:r>
            <a:r>
              <a:rPr lang="da-DK" sz="2000" dirty="0">
                <a:latin typeface="FoundrySansNormal" panose="00000400000000000000" pitchFamily="2" charset="0"/>
              </a:rPr>
              <a:t>handlinger værdierne fører os i retningen af </a:t>
            </a:r>
            <a:r>
              <a:rPr lang="da-DK" sz="2000" dirty="0" smtClean="0">
                <a:latin typeface="FoundrySansNormal" panose="00000400000000000000" pitchFamily="2" charset="0"/>
              </a:rPr>
              <a:t>og bliver klogere</a:t>
            </a:r>
          </a:p>
          <a:p>
            <a:endParaRPr lang="da-DK" sz="2000" dirty="0" smtClean="0">
              <a:latin typeface="FoundrySansNormal" panose="00000400000000000000" pitchFamily="2" charset="0"/>
            </a:endParaRPr>
          </a:p>
          <a:p>
            <a:r>
              <a:rPr lang="da-DK" sz="2000" b="1" dirty="0" smtClean="0">
                <a:solidFill>
                  <a:schemeClr val="accent1"/>
                </a:solidFill>
                <a:latin typeface="FoundrySansNormal" panose="00000400000000000000" pitchFamily="2" charset="0"/>
              </a:rPr>
              <a:t>Værdier </a:t>
            </a:r>
            <a:r>
              <a:rPr lang="da-DK" sz="2000" b="1" dirty="0">
                <a:solidFill>
                  <a:schemeClr val="accent1"/>
                </a:solidFill>
                <a:latin typeface="FoundrySansNormal" panose="00000400000000000000" pitchFamily="2" charset="0"/>
              </a:rPr>
              <a:t>er dynamiske</a:t>
            </a:r>
            <a:r>
              <a:rPr lang="da-DK" sz="2000" dirty="0">
                <a:solidFill>
                  <a:schemeClr val="accent6"/>
                </a:solidFill>
                <a:latin typeface="FoundrySansNormal" pitchFamily="2" charset="0"/>
              </a:rPr>
              <a:t> - </a:t>
            </a:r>
            <a:r>
              <a:rPr lang="da-DK" sz="2000" dirty="0" smtClean="0">
                <a:solidFill>
                  <a:schemeClr val="accent6"/>
                </a:solidFill>
                <a:latin typeface="FoundrySansNormal" pitchFamily="2" charset="0"/>
              </a:rPr>
              <a:t>de </a:t>
            </a:r>
            <a:r>
              <a:rPr lang="da-DK" sz="2000" dirty="0">
                <a:solidFill>
                  <a:schemeClr val="accent6"/>
                </a:solidFill>
                <a:latin typeface="FoundrySansNormal" pitchFamily="2" charset="0"/>
              </a:rPr>
              <a:t>kendetegner </a:t>
            </a:r>
            <a:r>
              <a:rPr lang="da-DK" sz="2000" dirty="0" smtClean="0">
                <a:solidFill>
                  <a:schemeClr val="accent6"/>
                </a:solidFill>
                <a:latin typeface="FoundrySansNormal" pitchFamily="2" charset="0"/>
              </a:rPr>
              <a:t>Kræftens Bekæmpelse, så </a:t>
            </a:r>
            <a:r>
              <a:rPr lang="da-DK" sz="2000" dirty="0">
                <a:solidFill>
                  <a:schemeClr val="accent6"/>
                </a:solidFill>
                <a:latin typeface="FoundrySansNormal" pitchFamily="2" charset="0"/>
              </a:rPr>
              <a:t>længe det giver mening for os og for </a:t>
            </a:r>
            <a:r>
              <a:rPr lang="da-DK" sz="2000" dirty="0" smtClean="0">
                <a:solidFill>
                  <a:schemeClr val="accent6"/>
                </a:solidFill>
                <a:latin typeface="FoundrySansNormal" pitchFamily="2" charset="0"/>
              </a:rPr>
              <a:t>vores omverden</a:t>
            </a:r>
            <a:endParaRPr lang="da-DK" sz="2000" dirty="0">
              <a:latin typeface="FoundrySansNormal" panose="00000400000000000000" pitchFamily="2" charset="0"/>
            </a:endParaRPr>
          </a:p>
        </p:txBody>
      </p:sp>
    </p:spTree>
    <p:extLst>
      <p:ext uri="{BB962C8B-B14F-4D97-AF65-F5344CB8AC3E}">
        <p14:creationId xmlns:p14="http://schemas.microsoft.com/office/powerpoint/2010/main" val="152290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
            <a:extLst>
              <a:ext uri="{FF2B5EF4-FFF2-40B4-BE49-F238E27FC236}">
                <a16:creationId xmlns:a16="http://schemas.microsoft.com/office/drawing/2014/main" id="{953396DB-C577-0E49-B67D-19F7C1318BC6}"/>
              </a:ext>
            </a:extLst>
          </p:cNvPr>
          <p:cNvSpPr/>
          <p:nvPr/>
        </p:nvSpPr>
        <p:spPr>
          <a:xfrm rot="10800000">
            <a:off x="1" y="-1"/>
            <a:ext cx="12192000" cy="2244436"/>
          </a:xfrm>
          <a:custGeom>
            <a:avLst/>
            <a:gdLst>
              <a:gd name="connsiteX0" fmla="*/ 0 w 12192000"/>
              <a:gd name="connsiteY0" fmla="*/ 0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0 h 1803400"/>
              <a:gd name="connsiteX0" fmla="*/ 0 w 12192000"/>
              <a:gd name="connsiteY0" fmla="*/ 615142 h 1803400"/>
              <a:gd name="connsiteX1" fmla="*/ 12192000 w 12192000"/>
              <a:gd name="connsiteY1" fmla="*/ 0 h 1803400"/>
              <a:gd name="connsiteX2" fmla="*/ 12192000 w 12192000"/>
              <a:gd name="connsiteY2" fmla="*/ 1803400 h 1803400"/>
              <a:gd name="connsiteX3" fmla="*/ 0 w 12192000"/>
              <a:gd name="connsiteY3" fmla="*/ 1803400 h 1803400"/>
              <a:gd name="connsiteX4" fmla="*/ 0 w 12192000"/>
              <a:gd name="connsiteY4" fmla="*/ 615142 h 180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803400">
                <a:moveTo>
                  <a:pt x="0" y="615142"/>
                </a:moveTo>
                <a:lnTo>
                  <a:pt x="12192000" y="0"/>
                </a:lnTo>
                <a:lnTo>
                  <a:pt x="12192000" y="1803400"/>
                </a:lnTo>
                <a:lnTo>
                  <a:pt x="0" y="1803400"/>
                </a:lnTo>
                <a:lnTo>
                  <a:pt x="0" y="6151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5450" y="6219798"/>
            <a:ext cx="519205" cy="519205"/>
          </a:xfrm>
          <a:prstGeom prst="rect">
            <a:avLst/>
          </a:prstGeom>
          <a:effectLst>
            <a:outerShdw blurRad="63500" sx="88000" sy="88000" algn="ctr" rotWithShape="0">
              <a:prstClr val="black">
                <a:alpha val="40000"/>
              </a:prstClr>
            </a:outerShdw>
          </a:effectLst>
        </p:spPr>
      </p:pic>
      <p:sp>
        <p:nvSpPr>
          <p:cNvPr id="5" name="Text Placeholder 2"/>
          <p:cNvSpPr txBox="1">
            <a:spLocks/>
          </p:cNvSpPr>
          <p:nvPr/>
        </p:nvSpPr>
        <p:spPr>
          <a:xfrm>
            <a:off x="734363" y="673863"/>
            <a:ext cx="9210034" cy="486355"/>
          </a:xfrm>
          <a:prstGeom prst="rect">
            <a:avLst/>
          </a:prstGeom>
        </p:spPr>
        <p:txBody>
          <a:bodyPr vert="horz" lIns="91440" tIns="45720" rIns="91440" bIns="45720" rtlCol="0" anchor="ctr">
            <a:noAutofit/>
          </a:bodyPr>
          <a:lstStyle>
            <a:defPPr>
              <a:defRPr lang="da-DK"/>
            </a:defPPr>
            <a:lvl1pPr marL="0" indent="0" algn="ctr" defTabSz="914400" rtl="0" eaLnBrk="1" latinLnBrk="0" hangingPunct="1">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4572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9144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3716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1828800" algn="l" defTabSz="914400" rtl="0" eaLnBrk="1" latinLnBrk="0" hangingPunct="1">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a-DK" sz="3600" dirty="0" smtClean="0">
                <a:solidFill>
                  <a:schemeClr val="accent6"/>
                </a:solidFill>
                <a:latin typeface="FoundrySans-Normal" charset="0"/>
                <a:ea typeface="FoundrySans-Normal" charset="0"/>
                <a:cs typeface="FoundrySans-Normal" charset="0"/>
              </a:rPr>
              <a:t>Hvad sker der i efteråret 2018</a:t>
            </a:r>
            <a:endParaRPr lang="da-DK" sz="3600" dirty="0">
              <a:solidFill>
                <a:schemeClr val="accent6"/>
              </a:solidFill>
              <a:latin typeface="FoundrySans-Normal" charset="0"/>
              <a:ea typeface="FoundrySans-Normal" charset="0"/>
              <a:cs typeface="FoundrySans-Normal" charset="0"/>
            </a:endParaRPr>
          </a:p>
        </p:txBody>
      </p:sp>
      <p:sp>
        <p:nvSpPr>
          <p:cNvPr id="22" name="Subtitle 2">
            <a:extLst>
              <a:ext uri="{FF2B5EF4-FFF2-40B4-BE49-F238E27FC236}">
                <a16:creationId xmlns:a16="http://schemas.microsoft.com/office/drawing/2014/main" id="{C1ACDBCF-6139-004E-9305-CB61ED509E38}"/>
              </a:ext>
            </a:extLst>
          </p:cNvPr>
          <p:cNvSpPr txBox="1">
            <a:spLocks/>
          </p:cNvSpPr>
          <p:nvPr/>
        </p:nvSpPr>
        <p:spPr>
          <a:xfrm>
            <a:off x="827511" y="2678461"/>
            <a:ext cx="2594569" cy="218730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spcBef>
                <a:spcPts val="0"/>
              </a:spcBef>
            </a:pPr>
            <a:r>
              <a:rPr lang="da-DK" sz="1800" dirty="0" smtClean="0">
                <a:solidFill>
                  <a:schemeClr val="accent1"/>
                </a:solidFill>
                <a:latin typeface="FoundrySans-Normal" charset="0"/>
                <a:ea typeface="FoundrySans-Normal" charset="0"/>
                <a:cs typeface="FoundrySans-Normal" charset="0"/>
              </a:rPr>
              <a:t>LANCERING</a:t>
            </a:r>
          </a:p>
          <a:p>
            <a:pPr marL="285750" lvl="0" indent="-285750" algn="l">
              <a:lnSpc>
                <a:spcPct val="150000"/>
              </a:lnSpc>
              <a:spcBef>
                <a:spcPts val="0"/>
              </a:spcBef>
              <a:buFont typeface="Arial" panose="020B0604020202020204" pitchFamily="34" charset="0"/>
              <a:buChar char="•"/>
              <a:defRPr/>
            </a:pPr>
            <a:r>
              <a:rPr lang="da-DK" sz="1800" dirty="0">
                <a:solidFill>
                  <a:schemeClr val="accent6"/>
                </a:solidFill>
                <a:latin typeface="FoundrySans-Normal" charset="0"/>
                <a:ea typeface="FoundrySans-Normal" charset="0"/>
                <a:cs typeface="FoundrySans-Normal" charset="0"/>
              </a:rPr>
              <a:t>HUS-møde</a:t>
            </a:r>
          </a:p>
          <a:p>
            <a:pPr marL="285750" lvl="0" indent="-285750" algn="l">
              <a:lnSpc>
                <a:spcPct val="150000"/>
              </a:lnSpc>
              <a:spcBef>
                <a:spcPts val="0"/>
              </a:spcBef>
              <a:buFont typeface="Arial" panose="020B0604020202020204" pitchFamily="34" charset="0"/>
              <a:buChar char="•"/>
              <a:defRPr/>
            </a:pPr>
            <a:r>
              <a:rPr lang="da-DK" sz="1800" dirty="0" smtClean="0">
                <a:solidFill>
                  <a:schemeClr val="accent6"/>
                </a:solidFill>
                <a:latin typeface="FoundrySans-Normal" charset="0"/>
                <a:ea typeface="FoundrySans-Normal" charset="0"/>
                <a:cs typeface="FoundrySans-Normal" charset="0"/>
              </a:rPr>
              <a:t>Hovedbestyrelsen</a:t>
            </a:r>
            <a:endParaRPr lang="da-DK" sz="1800" dirty="0">
              <a:solidFill>
                <a:schemeClr val="accent6"/>
              </a:solidFill>
              <a:latin typeface="FoundrySans-Normal" charset="0"/>
              <a:ea typeface="FoundrySans-Normal" charset="0"/>
              <a:cs typeface="FoundrySans-Normal" charset="0"/>
            </a:endParaRPr>
          </a:p>
          <a:p>
            <a:pPr marL="285750" lvl="0" indent="-285750" algn="l">
              <a:lnSpc>
                <a:spcPct val="150000"/>
              </a:lnSpc>
              <a:spcBef>
                <a:spcPts val="0"/>
              </a:spcBef>
              <a:buFont typeface="Arial" panose="020B0604020202020204" pitchFamily="34" charset="0"/>
              <a:buChar char="•"/>
              <a:defRPr/>
            </a:pPr>
            <a:r>
              <a:rPr lang="da-DK" sz="1800" dirty="0" err="1">
                <a:solidFill>
                  <a:schemeClr val="accent6"/>
                </a:solidFill>
                <a:latin typeface="FoundrySans-Normal" charset="0"/>
                <a:ea typeface="FoundrySans-Normal" charset="0"/>
                <a:cs typeface="FoundrySans-Normal" charset="0"/>
              </a:rPr>
              <a:t>Insite</a:t>
            </a:r>
            <a:endParaRPr lang="da-DK" sz="1800" dirty="0">
              <a:solidFill>
                <a:schemeClr val="accent6"/>
              </a:solidFill>
              <a:latin typeface="FoundrySans-Normal" charset="0"/>
              <a:ea typeface="FoundrySans-Normal" charset="0"/>
              <a:cs typeface="FoundrySans-Normal" charset="0"/>
            </a:endParaRPr>
          </a:p>
          <a:p>
            <a:pPr marL="285750" lvl="0" indent="-285750" algn="l">
              <a:lnSpc>
                <a:spcPct val="150000"/>
              </a:lnSpc>
              <a:spcBef>
                <a:spcPts val="0"/>
              </a:spcBef>
              <a:buFont typeface="Arial" panose="020B0604020202020204" pitchFamily="34" charset="0"/>
              <a:buChar char="•"/>
              <a:defRPr/>
            </a:pPr>
            <a:r>
              <a:rPr lang="da-DK" sz="1800" dirty="0" smtClean="0">
                <a:solidFill>
                  <a:schemeClr val="accent6"/>
                </a:solidFill>
                <a:latin typeface="FoundrySans-Normal" charset="0"/>
                <a:ea typeface="FoundrySans-Normal" charset="0"/>
                <a:cs typeface="FoundrySans-Normal" charset="0"/>
              </a:rPr>
              <a:t>frivilig.dk</a:t>
            </a:r>
            <a:endParaRPr lang="da-DK" sz="1800" dirty="0">
              <a:solidFill>
                <a:schemeClr val="accent6"/>
              </a:solidFill>
              <a:latin typeface="FoundrySans-Normal" charset="0"/>
              <a:ea typeface="FoundrySans-Normal" charset="0"/>
              <a:cs typeface="FoundrySans-Normal" charset="0"/>
            </a:endParaRPr>
          </a:p>
        </p:txBody>
      </p:sp>
      <p:sp>
        <p:nvSpPr>
          <p:cNvPr id="23" name="Subtitle 2">
            <a:extLst>
              <a:ext uri="{FF2B5EF4-FFF2-40B4-BE49-F238E27FC236}">
                <a16:creationId xmlns:a16="http://schemas.microsoft.com/office/drawing/2014/main" id="{53957871-7464-DF4F-9604-403CA6AC88C8}"/>
              </a:ext>
            </a:extLst>
          </p:cNvPr>
          <p:cNvSpPr txBox="1">
            <a:spLocks/>
          </p:cNvSpPr>
          <p:nvPr/>
        </p:nvSpPr>
        <p:spPr>
          <a:xfrm>
            <a:off x="4003485" y="2667163"/>
            <a:ext cx="3236761" cy="177180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spcBef>
                <a:spcPts val="0"/>
              </a:spcBef>
            </a:pPr>
            <a:r>
              <a:rPr lang="en-US" sz="1800" dirty="0" smtClean="0">
                <a:solidFill>
                  <a:schemeClr val="accent1"/>
                </a:solidFill>
                <a:latin typeface="FoundrySans-Normal" charset="0"/>
                <a:ea typeface="FoundrySans-Normal" charset="0"/>
                <a:cs typeface="FoundrySans-Normal" charset="0"/>
              </a:rPr>
              <a:t>FORANKRING</a:t>
            </a:r>
          </a:p>
          <a:p>
            <a:pPr marL="285750" lvl="0" indent="-285750" algn="l">
              <a:lnSpc>
                <a:spcPct val="150000"/>
              </a:lnSpc>
              <a:spcBef>
                <a:spcPts val="0"/>
              </a:spcBef>
              <a:buFont typeface="Arial" panose="020B0604020202020204" pitchFamily="34" charset="0"/>
              <a:buChar char="•"/>
            </a:pPr>
            <a:r>
              <a:rPr lang="da-DK" sz="1800" dirty="0" smtClean="0">
                <a:solidFill>
                  <a:schemeClr val="accent6"/>
                </a:solidFill>
                <a:latin typeface="FoundrySans-Normal" charset="0"/>
                <a:ea typeface="FoundrySans-Normal" charset="0"/>
                <a:cs typeface="FoundrySans-Normal" charset="0"/>
              </a:rPr>
              <a:t>Workshops </a:t>
            </a:r>
            <a:r>
              <a:rPr lang="da-DK" sz="1800" dirty="0">
                <a:solidFill>
                  <a:schemeClr val="accent6"/>
                </a:solidFill>
                <a:latin typeface="FoundrySans-Normal" charset="0"/>
                <a:ea typeface="FoundrySans-Normal" charset="0"/>
                <a:cs typeface="FoundrySans-Normal" charset="0"/>
              </a:rPr>
              <a:t>i afdelingerne</a:t>
            </a:r>
          </a:p>
          <a:p>
            <a:pPr marL="285750" lvl="0" indent="-285750" algn="l">
              <a:lnSpc>
                <a:spcPct val="150000"/>
              </a:lnSpc>
              <a:spcBef>
                <a:spcPts val="0"/>
              </a:spcBef>
              <a:buFont typeface="Arial" panose="020B0604020202020204" pitchFamily="34" charset="0"/>
              <a:buChar char="•"/>
            </a:pPr>
            <a:r>
              <a:rPr lang="da-DK" sz="1800" dirty="0" smtClean="0">
                <a:solidFill>
                  <a:schemeClr val="accent6"/>
                </a:solidFill>
                <a:latin typeface="FoundrySans-Normal" charset="0"/>
                <a:ea typeface="FoundrySans-Normal" charset="0"/>
                <a:cs typeface="FoundrySans-Normal" charset="0"/>
              </a:rPr>
              <a:t>Projektledernetværket</a:t>
            </a:r>
          </a:p>
          <a:p>
            <a:pPr marL="285750" indent="-285750" algn="l">
              <a:lnSpc>
                <a:spcPct val="150000"/>
              </a:lnSpc>
              <a:spcBef>
                <a:spcPts val="0"/>
              </a:spcBef>
              <a:buFont typeface="Arial" panose="020B0604020202020204" pitchFamily="34" charset="0"/>
              <a:buChar char="•"/>
            </a:pPr>
            <a:r>
              <a:rPr lang="da-DK" sz="1800" dirty="0" smtClean="0">
                <a:solidFill>
                  <a:schemeClr val="accent6"/>
                </a:solidFill>
                <a:latin typeface="FoundrySans-Normal" charset="0"/>
                <a:ea typeface="FoundrySans-Normal" charset="0"/>
                <a:cs typeface="FoundrySans-Normal" charset="0"/>
              </a:rPr>
              <a:t>Medarbejderhåndbogen</a:t>
            </a:r>
          </a:p>
        </p:txBody>
      </p:sp>
      <p:sp>
        <p:nvSpPr>
          <p:cNvPr id="10" name="Text Placeholder 4"/>
          <p:cNvSpPr txBox="1">
            <a:spLocks/>
          </p:cNvSpPr>
          <p:nvPr/>
        </p:nvSpPr>
        <p:spPr>
          <a:xfrm>
            <a:off x="752559" y="1160218"/>
            <a:ext cx="9191838" cy="269360"/>
          </a:xfrm>
          <a:prstGeom prst="rect">
            <a:avLst/>
          </a:prstGeom>
        </p:spPr>
        <p:txBody>
          <a:bodyPr vert="horz" lIns="91440" tIns="45720" rIns="91440" bIns="45720" rtlCol="0" anchor="ctr">
            <a:noAutofit/>
          </a:bodyPr>
          <a:lstStyle>
            <a:defPPr>
              <a:defRPr lang="da-DK"/>
            </a:defPPr>
            <a:lvl1pPr marL="0" indent="0" algn="r" defTabSz="914400" rtl="0" eaLnBrk="1" latinLnBrk="0" hangingPunct="1">
              <a:buNone/>
              <a:defRPr sz="1200" kern="1200" baseline="0">
                <a:solidFill>
                  <a:schemeClr val="tx1">
                    <a:tint val="75000"/>
                  </a:schemeClr>
                </a:solidFill>
                <a:latin typeface="Source Sans Pro Light" panose="020B0403030403020204" pitchFamily="34" charset="0"/>
                <a:ea typeface="+mn-ea"/>
                <a:cs typeface="+mn-cs"/>
              </a:defRPr>
            </a:lvl1pPr>
            <a:lvl2pPr marL="457200" algn="l" defTabSz="914400" rtl="0" eaLnBrk="1" latinLnBrk="0" hangingPunct="1">
              <a:defRPr sz="1800" kern="1200">
                <a:solidFill>
                  <a:schemeClr val="tx1"/>
                </a:solidFill>
                <a:latin typeface="Source Sans Pro Light" panose="020B0403030403020204" pitchFamily="34" charset="0"/>
                <a:ea typeface="+mn-ea"/>
                <a:cs typeface="+mn-cs"/>
              </a:defRPr>
            </a:lvl2pPr>
            <a:lvl3pPr marL="914400" algn="l" defTabSz="914400" rtl="0" eaLnBrk="1" latinLnBrk="0" hangingPunct="1">
              <a:defRPr sz="1800" kern="1200">
                <a:solidFill>
                  <a:schemeClr val="tx1"/>
                </a:solidFill>
                <a:latin typeface="Source Sans Pro Light" panose="020B0403030403020204" pitchFamily="34" charset="0"/>
                <a:ea typeface="+mn-ea"/>
                <a:cs typeface="+mn-cs"/>
              </a:defRPr>
            </a:lvl3pPr>
            <a:lvl4pPr marL="1371600" algn="l" defTabSz="914400" rtl="0" eaLnBrk="1" latinLnBrk="0" hangingPunct="1">
              <a:defRPr sz="1800" kern="1200">
                <a:solidFill>
                  <a:schemeClr val="tx1"/>
                </a:solidFill>
                <a:latin typeface="Source Sans Pro Light" panose="020B0403030403020204" pitchFamily="34" charset="0"/>
                <a:ea typeface="+mn-ea"/>
                <a:cs typeface="+mn-cs"/>
              </a:defRPr>
            </a:lvl4pPr>
            <a:lvl5pPr marL="1828800" algn="l" defTabSz="914400" rtl="0" eaLnBrk="1" latinLnBrk="0" hangingPunct="1">
              <a:defRPr sz="1800" kern="1200">
                <a:solidFill>
                  <a:schemeClr val="tx1"/>
                </a:solidFill>
                <a:latin typeface="Source Sans Pro Light" panose="020B0403030403020204" pitchFamily="34" charset="0"/>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a-DK" sz="1400" dirty="0" smtClean="0">
                <a:solidFill>
                  <a:srgbClr val="FF0000"/>
                </a:solidFill>
                <a:latin typeface="FoundrySans-Normal" charset="0"/>
                <a:ea typeface="Roboto Light" panose="02000000000000000000" pitchFamily="2" charset="0"/>
                <a:cs typeface="Roboto Light" panose="02000000000000000000" pitchFamily="2" charset="0"/>
              </a:rPr>
              <a:t>September til december</a:t>
            </a:r>
            <a:r>
              <a:rPr lang="da-DK" sz="1400" dirty="0" smtClean="0">
                <a:solidFill>
                  <a:srgbClr val="FF0000"/>
                </a:solidFill>
                <a:ea typeface="Roboto Light" panose="02000000000000000000" pitchFamily="2" charset="0"/>
                <a:cs typeface="Roboto Light" panose="02000000000000000000" pitchFamily="2" charset="0"/>
              </a:rPr>
              <a:t>.</a:t>
            </a:r>
            <a:endParaRPr lang="da-DK" sz="1400" dirty="0">
              <a:solidFill>
                <a:srgbClr val="FF0000"/>
              </a:solidFill>
              <a:ea typeface="Roboto Light" panose="02000000000000000000" pitchFamily="2" charset="0"/>
              <a:cs typeface="Roboto Light" panose="02000000000000000000" pitchFamily="2" charset="0"/>
            </a:endParaRPr>
          </a:p>
        </p:txBody>
      </p:sp>
      <p:sp>
        <p:nvSpPr>
          <p:cNvPr id="12" name="Subtitle 2">
            <a:extLst>
              <a:ext uri="{FF2B5EF4-FFF2-40B4-BE49-F238E27FC236}">
                <a16:creationId xmlns:a16="http://schemas.microsoft.com/office/drawing/2014/main" id="{53957871-7464-DF4F-9604-403CA6AC88C8}"/>
              </a:ext>
            </a:extLst>
          </p:cNvPr>
          <p:cNvSpPr txBox="1">
            <a:spLocks/>
          </p:cNvSpPr>
          <p:nvPr/>
        </p:nvSpPr>
        <p:spPr>
          <a:xfrm>
            <a:off x="7933407" y="2667163"/>
            <a:ext cx="3612043" cy="2602798"/>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spcBef>
                <a:spcPts val="0"/>
              </a:spcBef>
            </a:pPr>
            <a:r>
              <a:rPr lang="en-US" sz="1800" dirty="0" smtClean="0">
                <a:solidFill>
                  <a:schemeClr val="accent1"/>
                </a:solidFill>
                <a:latin typeface="FoundrySans-Normal" charset="0"/>
                <a:ea typeface="FoundrySans-Normal" charset="0"/>
                <a:cs typeface="FoundrySans-Normal" charset="0"/>
              </a:rPr>
              <a:t>KONCEPTER OG PROCESSER</a:t>
            </a:r>
          </a:p>
          <a:p>
            <a:pPr marL="285750" lvl="0" indent="-285750" algn="l">
              <a:lnSpc>
                <a:spcPct val="150000"/>
              </a:lnSpc>
              <a:spcBef>
                <a:spcPts val="0"/>
              </a:spcBef>
              <a:buFont typeface="Arial" panose="020B0604020202020204" pitchFamily="34" charset="0"/>
              <a:buChar char="•"/>
            </a:pPr>
            <a:r>
              <a:rPr lang="da-DK" sz="1800" dirty="0" smtClean="0">
                <a:solidFill>
                  <a:schemeClr val="accent6"/>
                </a:solidFill>
                <a:latin typeface="FoundrySans-Normal" charset="0"/>
                <a:ea typeface="FoundrySans-Normal" charset="0"/>
                <a:cs typeface="FoundrySans-Normal" charset="0"/>
              </a:rPr>
              <a:t>MUS, LUS, GRUS</a:t>
            </a:r>
          </a:p>
          <a:p>
            <a:pPr marL="285750" lvl="0" indent="-285750" algn="l">
              <a:lnSpc>
                <a:spcPct val="150000"/>
              </a:lnSpc>
              <a:spcBef>
                <a:spcPts val="0"/>
              </a:spcBef>
              <a:buFont typeface="Arial" panose="020B0604020202020204" pitchFamily="34" charset="0"/>
              <a:buChar char="•"/>
            </a:pPr>
            <a:r>
              <a:rPr lang="da-DK" sz="1800" dirty="0" smtClean="0">
                <a:solidFill>
                  <a:schemeClr val="accent6"/>
                </a:solidFill>
                <a:latin typeface="FoundrySans-Normal" charset="0"/>
                <a:ea typeface="FoundrySans-Normal" charset="0"/>
                <a:cs typeface="FoundrySans-Normal" charset="0"/>
              </a:rPr>
              <a:t>Kompetenceudvikling</a:t>
            </a:r>
          </a:p>
          <a:p>
            <a:pPr marL="285750" lvl="0" indent="-285750" algn="l">
              <a:lnSpc>
                <a:spcPct val="150000"/>
              </a:lnSpc>
              <a:spcBef>
                <a:spcPts val="0"/>
              </a:spcBef>
              <a:buFont typeface="Arial" panose="020B0604020202020204" pitchFamily="34" charset="0"/>
              <a:buChar char="•"/>
            </a:pPr>
            <a:r>
              <a:rPr lang="da-DK" sz="1800" dirty="0">
                <a:solidFill>
                  <a:schemeClr val="accent6"/>
                </a:solidFill>
                <a:latin typeface="FoundrySans-Normal" charset="0"/>
                <a:ea typeface="FoundrySans-Normal" charset="0"/>
                <a:cs typeface="FoundrySans-Normal" charset="0"/>
              </a:rPr>
              <a:t>Rekruttering</a:t>
            </a:r>
          </a:p>
          <a:p>
            <a:pPr marL="285750" lvl="0" indent="-285750" algn="l">
              <a:lnSpc>
                <a:spcPct val="150000"/>
              </a:lnSpc>
              <a:spcBef>
                <a:spcPts val="0"/>
              </a:spcBef>
              <a:buFont typeface="Arial" panose="020B0604020202020204" pitchFamily="34" charset="0"/>
              <a:buChar char="•"/>
            </a:pPr>
            <a:r>
              <a:rPr lang="da-DK" sz="1800" dirty="0" smtClean="0">
                <a:solidFill>
                  <a:schemeClr val="accent6"/>
                </a:solidFill>
                <a:latin typeface="FoundrySans-Normal" charset="0"/>
                <a:ea typeface="FoundrySans-Normal" charset="0"/>
                <a:cs typeface="FoundrySans-Normal" charset="0"/>
              </a:rPr>
              <a:t>Introkurser</a:t>
            </a:r>
          </a:p>
          <a:p>
            <a:pPr marL="285750" lvl="0" indent="-285750" algn="l">
              <a:lnSpc>
                <a:spcPct val="150000"/>
              </a:lnSpc>
              <a:spcBef>
                <a:spcPts val="0"/>
              </a:spcBef>
              <a:buFont typeface="Arial" panose="020B0604020202020204" pitchFamily="34" charset="0"/>
              <a:buChar char="•"/>
            </a:pPr>
            <a:r>
              <a:rPr lang="da-DK" sz="1800" dirty="0" smtClean="0">
                <a:solidFill>
                  <a:schemeClr val="accent6"/>
                </a:solidFill>
                <a:latin typeface="FoundrySans-Normal" charset="0"/>
                <a:ea typeface="FoundrySans-Normal" charset="0"/>
                <a:cs typeface="FoundrySans-Normal" charset="0"/>
              </a:rPr>
              <a:t>Opfølgning på trivselsdialoger</a:t>
            </a:r>
          </a:p>
        </p:txBody>
      </p:sp>
    </p:spTree>
    <p:extLst>
      <p:ext uri="{BB962C8B-B14F-4D97-AF65-F5344CB8AC3E}">
        <p14:creationId xmlns:p14="http://schemas.microsoft.com/office/powerpoint/2010/main" val="2387478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EFD75D-58A8-A54F-9D1F-065123309CB3}"/>
              </a:ext>
            </a:extLst>
          </p:cNvPr>
          <p:cNvSpPr/>
          <p:nvPr/>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Freeform 5"/>
          <p:cNvSpPr>
            <a:spLocks/>
          </p:cNvSpPr>
          <p:nvPr/>
        </p:nvSpPr>
        <p:spPr bwMode="auto">
          <a:xfrm>
            <a:off x="4167266" y="1986454"/>
            <a:ext cx="3281284" cy="2707417"/>
          </a:xfrm>
          <a:custGeom>
            <a:avLst/>
            <a:gdLst>
              <a:gd name="T0" fmla="*/ 1700 w 2305"/>
              <a:gd name="T1" fmla="*/ 0 h 2011"/>
              <a:gd name="T2" fmla="*/ 1700 w 2305"/>
              <a:gd name="T3" fmla="*/ 0 h 2011"/>
              <a:gd name="T4" fmla="*/ 1152 w 2305"/>
              <a:gd name="T5" fmla="*/ 259 h 2011"/>
              <a:gd name="T6" fmla="*/ 604 w 2305"/>
              <a:gd name="T7" fmla="*/ 0 h 2011"/>
              <a:gd name="T8" fmla="*/ 0 w 2305"/>
              <a:gd name="T9" fmla="*/ 649 h 2011"/>
              <a:gd name="T10" fmla="*/ 1152 w 2305"/>
              <a:gd name="T11" fmla="*/ 2011 h 2011"/>
              <a:gd name="T12" fmla="*/ 2305 w 2305"/>
              <a:gd name="T13" fmla="*/ 649 h 2011"/>
              <a:gd name="T14" fmla="*/ 1700 w 2305"/>
              <a:gd name="T15" fmla="*/ 0 h 20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05" h="2011">
                <a:moveTo>
                  <a:pt x="1700" y="0"/>
                </a:moveTo>
                <a:lnTo>
                  <a:pt x="1700" y="0"/>
                </a:lnTo>
                <a:cubicBezTo>
                  <a:pt x="1399" y="0"/>
                  <a:pt x="1309" y="113"/>
                  <a:pt x="1152" y="259"/>
                </a:cubicBezTo>
                <a:cubicBezTo>
                  <a:pt x="996" y="113"/>
                  <a:pt x="905" y="0"/>
                  <a:pt x="604" y="0"/>
                </a:cubicBezTo>
                <a:cubicBezTo>
                  <a:pt x="304" y="0"/>
                  <a:pt x="0" y="216"/>
                  <a:pt x="0" y="649"/>
                </a:cubicBezTo>
                <a:cubicBezTo>
                  <a:pt x="0" y="1083"/>
                  <a:pt x="593" y="1685"/>
                  <a:pt x="1152" y="2011"/>
                </a:cubicBezTo>
                <a:cubicBezTo>
                  <a:pt x="1712" y="1685"/>
                  <a:pt x="2305" y="1083"/>
                  <a:pt x="2305" y="649"/>
                </a:cubicBezTo>
                <a:cubicBezTo>
                  <a:pt x="2305" y="216"/>
                  <a:pt x="2001" y="0"/>
                  <a:pt x="1700" y="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dirty="0"/>
          </a:p>
        </p:txBody>
      </p:sp>
      <p:sp>
        <p:nvSpPr>
          <p:cNvPr id="4" name="Subtitle 2">
            <a:extLst>
              <a:ext uri="{FF2B5EF4-FFF2-40B4-BE49-F238E27FC236}">
                <a16:creationId xmlns:a16="http://schemas.microsoft.com/office/drawing/2014/main" id="{2FED9CC1-87FA-B241-BFAB-DC62B67BE8D4}"/>
              </a:ext>
            </a:extLst>
          </p:cNvPr>
          <p:cNvSpPr txBox="1">
            <a:spLocks/>
          </p:cNvSpPr>
          <p:nvPr/>
        </p:nvSpPr>
        <p:spPr>
          <a:xfrm>
            <a:off x="4269946" y="2713290"/>
            <a:ext cx="3178604" cy="6268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400" dirty="0" smtClean="0">
                <a:solidFill>
                  <a:srgbClr val="414041"/>
                </a:solidFill>
                <a:latin typeface="FoundrySans-Normal" charset="0"/>
                <a:ea typeface="FoundrySans-Normal" charset="0"/>
                <a:cs typeface="FoundrySans-Normal" charset="0"/>
              </a:rPr>
              <a:t>GOD FORNØJELSE MED VORES </a:t>
            </a:r>
            <a:r>
              <a:rPr lang="en-US" sz="1400" b="1" dirty="0" smtClean="0">
                <a:solidFill>
                  <a:srgbClr val="FF0000"/>
                </a:solidFill>
                <a:latin typeface="FoundrySans-Demi" charset="0"/>
                <a:ea typeface="FoundrySans-Demi" charset="0"/>
                <a:cs typeface="FoundrySans-Demi" charset="0"/>
              </a:rPr>
              <a:t>NYE VÆRDIER</a:t>
            </a:r>
            <a:endParaRPr lang="en-US" sz="1400" dirty="0">
              <a:solidFill>
                <a:srgbClr val="414041"/>
              </a:solidFill>
              <a:latin typeface="FoundrySans-Normal" charset="0"/>
              <a:ea typeface="FoundrySans-Normal" charset="0"/>
              <a:cs typeface="FoundrySans-Normal" charset="0"/>
            </a:endParaRPr>
          </a:p>
        </p:txBody>
      </p:sp>
      <p:sp>
        <p:nvSpPr>
          <p:cNvPr id="7" name="Freeform 6"/>
          <p:cNvSpPr>
            <a:spLocks noEditPoints="1"/>
          </p:cNvSpPr>
          <p:nvPr/>
        </p:nvSpPr>
        <p:spPr bwMode="auto">
          <a:xfrm>
            <a:off x="5567100" y="4104732"/>
            <a:ext cx="478933" cy="255585"/>
          </a:xfrm>
          <a:custGeom>
            <a:avLst/>
            <a:gdLst>
              <a:gd name="T0" fmla="*/ 8789 w 12022"/>
              <a:gd name="T1" fmla="*/ 0 h 6451"/>
              <a:gd name="T2" fmla="*/ 6021 w 12022"/>
              <a:gd name="T3" fmla="*/ 1393 h 6451"/>
              <a:gd name="T4" fmla="*/ 3253 w 12022"/>
              <a:gd name="T5" fmla="*/ 0 h 6451"/>
              <a:gd name="T6" fmla="*/ 3253 w 12022"/>
              <a:gd name="T7" fmla="*/ 6451 h 6451"/>
              <a:gd name="T8" fmla="*/ 6021 w 12022"/>
              <a:gd name="T9" fmla="*/ 5058 h 6451"/>
              <a:gd name="T10" fmla="*/ 8789 w 12022"/>
              <a:gd name="T11" fmla="*/ 6451 h 6451"/>
              <a:gd name="T12" fmla="*/ 8789 w 12022"/>
              <a:gd name="T13" fmla="*/ 0 h 6451"/>
              <a:gd name="T14" fmla="*/ 4930 w 12022"/>
              <a:gd name="T15" fmla="*/ 4869 h 6451"/>
              <a:gd name="T16" fmla="*/ 3253 w 12022"/>
              <a:gd name="T17" fmla="*/ 5541 h 6451"/>
              <a:gd name="T18" fmla="*/ 3253 w 12022"/>
              <a:gd name="T19" fmla="*/ 896 h 6451"/>
              <a:gd name="T20" fmla="*/ 5379 w 12022"/>
              <a:gd name="T21" fmla="*/ 2031 h 6451"/>
              <a:gd name="T22" fmla="*/ 4361 w 12022"/>
              <a:gd name="T23" fmla="*/ 2117 h 6451"/>
              <a:gd name="T24" fmla="*/ 1696 w 12022"/>
              <a:gd name="T25" fmla="*/ 3235 h 6451"/>
              <a:gd name="T26" fmla="*/ 4361 w 12022"/>
              <a:gd name="T27" fmla="*/ 4318 h 6451"/>
              <a:gd name="T28" fmla="*/ 5379 w 12022"/>
              <a:gd name="T29" fmla="*/ 4423 h 6451"/>
              <a:gd name="T30" fmla="*/ 3719 w 12022"/>
              <a:gd name="T31" fmla="*/ 3682 h 6451"/>
              <a:gd name="T32" fmla="*/ 3253 w 12022"/>
              <a:gd name="T33" fmla="*/ 3888 h 6451"/>
              <a:gd name="T34" fmla="*/ 3253 w 12022"/>
              <a:gd name="T35" fmla="*/ 2581 h 6451"/>
              <a:gd name="T36" fmla="*/ 4187 w 12022"/>
              <a:gd name="T37" fmla="*/ 3235 h 6451"/>
              <a:gd name="T38" fmla="*/ 7215 w 12022"/>
              <a:gd name="T39" fmla="*/ 3871 h 6451"/>
              <a:gd name="T40" fmla="*/ 7215 w 12022"/>
              <a:gd name="T41" fmla="*/ 3871 h 6451"/>
              <a:gd name="T42" fmla="*/ 8789 w 12022"/>
              <a:gd name="T43" fmla="*/ 4783 h 6451"/>
              <a:gd name="T44" fmla="*/ 8789 w 12022"/>
              <a:gd name="T45" fmla="*/ 1670 h 6451"/>
              <a:gd name="T46" fmla="*/ 7215 w 12022"/>
              <a:gd name="T47" fmla="*/ 2597 h 6451"/>
              <a:gd name="T48" fmla="*/ 7128 w 12022"/>
              <a:gd name="T49" fmla="*/ 1565 h 6451"/>
              <a:gd name="T50" fmla="*/ 11124 w 12022"/>
              <a:gd name="T51" fmla="*/ 3235 h 6451"/>
              <a:gd name="T52" fmla="*/ 7109 w 12022"/>
              <a:gd name="T53" fmla="*/ 4869 h 6451"/>
              <a:gd name="T54" fmla="*/ 7215 w 12022"/>
              <a:gd name="T55" fmla="*/ 3871 h 6451"/>
              <a:gd name="T56" fmla="*/ 6021 w 12022"/>
              <a:gd name="T57" fmla="*/ 3785 h 6451"/>
              <a:gd name="T58" fmla="*/ 5466 w 12022"/>
              <a:gd name="T59" fmla="*/ 3235 h 6451"/>
              <a:gd name="T60" fmla="*/ 6573 w 12022"/>
              <a:gd name="T61" fmla="*/ 3235 h 6451"/>
              <a:gd name="T62" fmla="*/ 7854 w 12022"/>
              <a:gd name="T63" fmla="*/ 3235 h 6451"/>
              <a:gd name="T64" fmla="*/ 8320 w 12022"/>
              <a:gd name="T65" fmla="*/ 2753 h 6451"/>
              <a:gd name="T66" fmla="*/ 9445 w 12022"/>
              <a:gd name="T67" fmla="*/ 3235 h 6451"/>
              <a:gd name="T68" fmla="*/ 8320 w 12022"/>
              <a:gd name="T69" fmla="*/ 3682 h 6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22" h="6451">
                <a:moveTo>
                  <a:pt x="8789" y="0"/>
                </a:moveTo>
                <a:lnTo>
                  <a:pt x="8789" y="0"/>
                </a:lnTo>
                <a:cubicBezTo>
                  <a:pt x="7888" y="0"/>
                  <a:pt x="7076" y="344"/>
                  <a:pt x="6487" y="930"/>
                </a:cubicBezTo>
                <a:lnTo>
                  <a:pt x="6021" y="1393"/>
                </a:lnTo>
                <a:lnTo>
                  <a:pt x="5552" y="930"/>
                </a:lnTo>
                <a:cubicBezTo>
                  <a:pt x="4966" y="344"/>
                  <a:pt x="4152" y="0"/>
                  <a:pt x="3253" y="0"/>
                </a:cubicBezTo>
                <a:cubicBezTo>
                  <a:pt x="1453" y="0"/>
                  <a:pt x="0" y="1446"/>
                  <a:pt x="0" y="3235"/>
                </a:cubicBezTo>
                <a:cubicBezTo>
                  <a:pt x="0" y="5006"/>
                  <a:pt x="1453" y="6451"/>
                  <a:pt x="3253" y="6451"/>
                </a:cubicBezTo>
                <a:cubicBezTo>
                  <a:pt x="4152" y="6451"/>
                  <a:pt x="4966" y="6074"/>
                  <a:pt x="5552" y="5488"/>
                </a:cubicBezTo>
                <a:lnTo>
                  <a:pt x="6021" y="5058"/>
                </a:lnTo>
                <a:lnTo>
                  <a:pt x="6470" y="5488"/>
                </a:lnTo>
                <a:cubicBezTo>
                  <a:pt x="7076" y="6074"/>
                  <a:pt x="7888" y="6451"/>
                  <a:pt x="8789" y="6451"/>
                </a:cubicBezTo>
                <a:cubicBezTo>
                  <a:pt x="10569" y="6451"/>
                  <a:pt x="12022" y="5006"/>
                  <a:pt x="12022" y="3235"/>
                </a:cubicBezTo>
                <a:cubicBezTo>
                  <a:pt x="12022" y="1446"/>
                  <a:pt x="10569" y="0"/>
                  <a:pt x="8789" y="0"/>
                </a:cubicBezTo>
                <a:close/>
                <a:moveTo>
                  <a:pt x="4930" y="4869"/>
                </a:moveTo>
                <a:lnTo>
                  <a:pt x="4930" y="4869"/>
                </a:lnTo>
                <a:lnTo>
                  <a:pt x="4913" y="4869"/>
                </a:lnTo>
                <a:cubicBezTo>
                  <a:pt x="4497" y="5300"/>
                  <a:pt x="3909" y="5541"/>
                  <a:pt x="3253" y="5541"/>
                </a:cubicBezTo>
                <a:cubicBezTo>
                  <a:pt x="1956" y="5541"/>
                  <a:pt x="901" y="4525"/>
                  <a:pt x="901" y="3235"/>
                </a:cubicBezTo>
                <a:cubicBezTo>
                  <a:pt x="901" y="1945"/>
                  <a:pt x="1956" y="896"/>
                  <a:pt x="3253" y="896"/>
                </a:cubicBezTo>
                <a:cubicBezTo>
                  <a:pt x="3892" y="896"/>
                  <a:pt x="4481" y="1154"/>
                  <a:pt x="4913" y="1565"/>
                </a:cubicBezTo>
                <a:lnTo>
                  <a:pt x="5379" y="2031"/>
                </a:lnTo>
                <a:lnTo>
                  <a:pt x="4826" y="2597"/>
                </a:lnTo>
                <a:lnTo>
                  <a:pt x="4361" y="2117"/>
                </a:lnTo>
                <a:cubicBezTo>
                  <a:pt x="4065" y="1842"/>
                  <a:pt x="3685" y="1670"/>
                  <a:pt x="3253" y="1670"/>
                </a:cubicBezTo>
                <a:cubicBezTo>
                  <a:pt x="2388" y="1670"/>
                  <a:pt x="1696" y="2375"/>
                  <a:pt x="1696" y="3235"/>
                </a:cubicBezTo>
                <a:cubicBezTo>
                  <a:pt x="1696" y="4095"/>
                  <a:pt x="2388" y="4783"/>
                  <a:pt x="3253" y="4783"/>
                </a:cubicBezTo>
                <a:cubicBezTo>
                  <a:pt x="3685" y="4783"/>
                  <a:pt x="4082" y="4611"/>
                  <a:pt x="4361" y="4318"/>
                </a:cubicBezTo>
                <a:lnTo>
                  <a:pt x="4826" y="3871"/>
                </a:lnTo>
                <a:lnTo>
                  <a:pt x="5379" y="4423"/>
                </a:lnTo>
                <a:lnTo>
                  <a:pt x="4930" y="4869"/>
                </a:lnTo>
                <a:close/>
                <a:moveTo>
                  <a:pt x="3719" y="3682"/>
                </a:moveTo>
                <a:lnTo>
                  <a:pt x="3719" y="3682"/>
                </a:lnTo>
                <a:cubicBezTo>
                  <a:pt x="3599" y="3801"/>
                  <a:pt x="3443" y="3888"/>
                  <a:pt x="3253" y="3888"/>
                </a:cubicBezTo>
                <a:cubicBezTo>
                  <a:pt x="2890" y="3888"/>
                  <a:pt x="2595" y="3596"/>
                  <a:pt x="2595" y="3235"/>
                </a:cubicBezTo>
                <a:cubicBezTo>
                  <a:pt x="2595" y="2875"/>
                  <a:pt x="2890" y="2581"/>
                  <a:pt x="3253" y="2581"/>
                </a:cubicBezTo>
                <a:cubicBezTo>
                  <a:pt x="3426" y="2581"/>
                  <a:pt x="3599" y="2650"/>
                  <a:pt x="3719" y="2753"/>
                </a:cubicBezTo>
                <a:lnTo>
                  <a:pt x="4187" y="3235"/>
                </a:lnTo>
                <a:lnTo>
                  <a:pt x="3719" y="3682"/>
                </a:lnTo>
                <a:close/>
                <a:moveTo>
                  <a:pt x="7215" y="3871"/>
                </a:moveTo>
                <a:lnTo>
                  <a:pt x="7215" y="3871"/>
                </a:lnTo>
                <a:lnTo>
                  <a:pt x="7215" y="3871"/>
                </a:lnTo>
                <a:lnTo>
                  <a:pt x="7681" y="4318"/>
                </a:lnTo>
                <a:cubicBezTo>
                  <a:pt x="7957" y="4611"/>
                  <a:pt x="8356" y="4783"/>
                  <a:pt x="8789" y="4783"/>
                </a:cubicBezTo>
                <a:cubicBezTo>
                  <a:pt x="9654" y="4783"/>
                  <a:pt x="10329" y="4095"/>
                  <a:pt x="10329" y="3235"/>
                </a:cubicBezTo>
                <a:cubicBezTo>
                  <a:pt x="10329" y="2375"/>
                  <a:pt x="9654" y="1670"/>
                  <a:pt x="8789" y="1670"/>
                </a:cubicBezTo>
                <a:cubicBezTo>
                  <a:pt x="8356" y="1670"/>
                  <a:pt x="7957" y="1842"/>
                  <a:pt x="7681" y="2117"/>
                </a:cubicBezTo>
                <a:lnTo>
                  <a:pt x="7215" y="2597"/>
                </a:lnTo>
                <a:lnTo>
                  <a:pt x="6660" y="2031"/>
                </a:lnTo>
                <a:lnTo>
                  <a:pt x="7128" y="1565"/>
                </a:lnTo>
                <a:cubicBezTo>
                  <a:pt x="7561" y="1154"/>
                  <a:pt x="8130" y="896"/>
                  <a:pt x="8789" y="896"/>
                </a:cubicBezTo>
                <a:cubicBezTo>
                  <a:pt x="10086" y="896"/>
                  <a:pt x="11124" y="1945"/>
                  <a:pt x="11124" y="3235"/>
                </a:cubicBezTo>
                <a:cubicBezTo>
                  <a:pt x="11124" y="4525"/>
                  <a:pt x="10086" y="5541"/>
                  <a:pt x="8789" y="5541"/>
                </a:cubicBezTo>
                <a:cubicBezTo>
                  <a:pt x="8130" y="5541"/>
                  <a:pt x="7542" y="5300"/>
                  <a:pt x="7109" y="4869"/>
                </a:cubicBezTo>
                <a:lnTo>
                  <a:pt x="6660" y="4423"/>
                </a:lnTo>
                <a:lnTo>
                  <a:pt x="7215" y="3871"/>
                </a:lnTo>
                <a:close/>
                <a:moveTo>
                  <a:pt x="6021" y="3785"/>
                </a:moveTo>
                <a:lnTo>
                  <a:pt x="6021" y="3785"/>
                </a:lnTo>
                <a:lnTo>
                  <a:pt x="6021" y="3785"/>
                </a:lnTo>
                <a:lnTo>
                  <a:pt x="5466" y="3235"/>
                </a:lnTo>
                <a:lnTo>
                  <a:pt x="6021" y="2683"/>
                </a:lnTo>
                <a:lnTo>
                  <a:pt x="6573" y="3235"/>
                </a:lnTo>
                <a:lnTo>
                  <a:pt x="6021" y="3785"/>
                </a:lnTo>
                <a:close/>
                <a:moveTo>
                  <a:pt x="7854" y="3235"/>
                </a:moveTo>
                <a:lnTo>
                  <a:pt x="7854" y="3235"/>
                </a:lnTo>
                <a:lnTo>
                  <a:pt x="8320" y="2753"/>
                </a:lnTo>
                <a:cubicBezTo>
                  <a:pt x="8443" y="2650"/>
                  <a:pt x="8599" y="2581"/>
                  <a:pt x="8789" y="2581"/>
                </a:cubicBezTo>
                <a:cubicBezTo>
                  <a:pt x="9151" y="2581"/>
                  <a:pt x="9445" y="2875"/>
                  <a:pt x="9445" y="3235"/>
                </a:cubicBezTo>
                <a:cubicBezTo>
                  <a:pt x="9445" y="3596"/>
                  <a:pt x="9151" y="3888"/>
                  <a:pt x="8789" y="3888"/>
                </a:cubicBezTo>
                <a:cubicBezTo>
                  <a:pt x="8599" y="3888"/>
                  <a:pt x="8426" y="3801"/>
                  <a:pt x="8320" y="3682"/>
                </a:cubicBezTo>
                <a:lnTo>
                  <a:pt x="7854" y="323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dirty="0"/>
          </a:p>
        </p:txBody>
      </p:sp>
    </p:spTree>
    <p:extLst>
      <p:ext uri="{BB962C8B-B14F-4D97-AF65-F5344CB8AC3E}">
        <p14:creationId xmlns:p14="http://schemas.microsoft.com/office/powerpoint/2010/main" val="3333717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KB Farver">
      <a:dk1>
        <a:srgbClr val="414041"/>
      </a:dk1>
      <a:lt1>
        <a:srgbClr val="FFFFFF"/>
      </a:lt1>
      <a:dk2>
        <a:srgbClr val="414041"/>
      </a:dk2>
      <a:lt2>
        <a:srgbClr val="F8F8F8"/>
      </a:lt2>
      <a:accent1>
        <a:srgbClr val="FF1D23"/>
      </a:accent1>
      <a:accent2>
        <a:srgbClr val="EE1D23"/>
      </a:accent2>
      <a:accent3>
        <a:srgbClr val="E0E3EA"/>
      </a:accent3>
      <a:accent4>
        <a:srgbClr val="C7CED2"/>
      </a:accent4>
      <a:accent5>
        <a:srgbClr val="98A1A7"/>
      </a:accent5>
      <a:accent6>
        <a:srgbClr val="5E5E5E"/>
      </a:accent6>
      <a:hlink>
        <a:srgbClr val="FF1D23"/>
      </a:hlink>
      <a:folHlink>
        <a:srgbClr val="919191"/>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B_powerpoint_templat_generelt.potx" id="{99E490C7-DE57-430F-A3CD-4D8A5A13D29C}" vid="{FC681011-D407-4379-A12D-999BAE8561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KB  A PP template</Template>
  <TotalTime>3142</TotalTime>
  <Words>366</Words>
  <Application>Microsoft Office PowerPoint</Application>
  <PresentationFormat>Widescreen</PresentationFormat>
  <Paragraphs>84</Paragraphs>
  <Slides>11</Slides>
  <Notes>11</Notes>
  <HiddenSlides>0</HiddenSlides>
  <MMClips>0</MMClips>
  <ScaleCrop>false</ScaleCrop>
  <HeadingPairs>
    <vt:vector size="6" baseType="variant">
      <vt:variant>
        <vt:lpstr>Benyttede skrifttyper</vt:lpstr>
      </vt:variant>
      <vt:variant>
        <vt:i4>13</vt:i4>
      </vt:variant>
      <vt:variant>
        <vt:lpstr>Tema</vt:lpstr>
      </vt:variant>
      <vt:variant>
        <vt:i4>1</vt:i4>
      </vt:variant>
      <vt:variant>
        <vt:lpstr>Slidetitler</vt:lpstr>
      </vt:variant>
      <vt:variant>
        <vt:i4>11</vt:i4>
      </vt:variant>
    </vt:vector>
  </HeadingPairs>
  <TitlesOfParts>
    <vt:vector size="25" baseType="lpstr">
      <vt:lpstr>Arial</vt:lpstr>
      <vt:lpstr>Calibri</vt:lpstr>
      <vt:lpstr>Calibri Light</vt:lpstr>
      <vt:lpstr>FoundrySansBold</vt:lpstr>
      <vt:lpstr>FoundrySansDemi</vt:lpstr>
      <vt:lpstr>FoundrySans-Demi</vt:lpstr>
      <vt:lpstr>FoundrySansItalic</vt:lpstr>
      <vt:lpstr>FoundrySansLight</vt:lpstr>
      <vt:lpstr>FoundrySansNormal</vt:lpstr>
      <vt:lpstr>FoundrySans-Normal</vt:lpstr>
      <vt:lpstr>Open Sans Light</vt:lpstr>
      <vt:lpstr>Roboto Light</vt:lpstr>
      <vt:lpstr>Source Sans Pro Light</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Kræftens Bekæmpelse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Tine Larsen</dc:creator>
  <cp:lastModifiedBy>Charlotte Dehlie</cp:lastModifiedBy>
  <cp:revision>296</cp:revision>
  <cp:lastPrinted>2018-08-24T12:29:40Z</cp:lastPrinted>
  <dcterms:created xsi:type="dcterms:W3CDTF">2018-03-08T14:37:46Z</dcterms:created>
  <dcterms:modified xsi:type="dcterms:W3CDTF">2018-09-06T05:08:03Z</dcterms:modified>
</cp:coreProperties>
</file>